
<file path=[Content_Types].xml><?xml version="1.0" encoding="utf-8"?>
<Types xmlns="http://schemas.openxmlformats.org/package/2006/content-types">
  <Default Extension="bin" ContentType="application/vnd.openxmlformats-officedocument.oleObject"/>
  <Default Extension="glb" ContentType="model/gltf.binary"/>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1.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68" r:id="rId2"/>
    <p:sldId id="256" r:id="rId3"/>
    <p:sldId id="451" r:id="rId4"/>
    <p:sldId id="452" r:id="rId5"/>
    <p:sldId id="513" r:id="rId6"/>
    <p:sldId id="505" r:id="rId7"/>
    <p:sldId id="506" r:id="rId8"/>
    <p:sldId id="507" r:id="rId9"/>
    <p:sldId id="512" r:id="rId10"/>
    <p:sldId id="522" r:id="rId11"/>
    <p:sldId id="455" r:id="rId12"/>
    <p:sldId id="432" r:id="rId13"/>
    <p:sldId id="430" r:id="rId14"/>
    <p:sldId id="464" r:id="rId15"/>
    <p:sldId id="439" r:id="rId16"/>
    <p:sldId id="515" r:id="rId17"/>
    <p:sldId id="261" r:id="rId18"/>
    <p:sldId id="516" r:id="rId19"/>
    <p:sldId id="465" r:id="rId20"/>
    <p:sldId id="468" r:id="rId21"/>
    <p:sldId id="466" r:id="rId22"/>
    <p:sldId id="467" r:id="rId23"/>
    <p:sldId id="470" r:id="rId24"/>
    <p:sldId id="517" r:id="rId25"/>
    <p:sldId id="523" r:id="rId26"/>
    <p:sldId id="471" r:id="rId27"/>
    <p:sldId id="500" r:id="rId28"/>
    <p:sldId id="502" r:id="rId29"/>
    <p:sldId id="490" r:id="rId30"/>
    <p:sldId id="503" r:id="rId31"/>
    <p:sldId id="524" r:id="rId32"/>
    <p:sldId id="477" r:id="rId33"/>
    <p:sldId id="480" r:id="rId34"/>
    <p:sldId id="482" r:id="rId35"/>
    <p:sldId id="481" r:id="rId36"/>
    <p:sldId id="484" r:id="rId37"/>
    <p:sldId id="486" r:id="rId38"/>
    <p:sldId id="487" r:id="rId39"/>
    <p:sldId id="525" r:id="rId40"/>
    <p:sldId id="526" r:id="rId41"/>
    <p:sldId id="483" r:id="rId42"/>
    <p:sldId id="488" r:id="rId43"/>
    <p:sldId id="520" r:id="rId44"/>
    <p:sldId id="492" r:id="rId45"/>
    <p:sldId id="494" r:id="rId46"/>
    <p:sldId id="495" r:id="rId47"/>
    <p:sldId id="527" r:id="rId48"/>
    <p:sldId id="521" r:id="rId49"/>
    <p:sldId id="496" r:id="rId50"/>
    <p:sldId id="497" r:id="rId51"/>
    <p:sldId id="498" r:id="rId52"/>
    <p:sldId id="528" r:id="rId53"/>
    <p:sldId id="263" r:id="rId54"/>
    <p:sldId id="518" r:id="rId55"/>
    <p:sldId id="499" r:id="rId56"/>
    <p:sldId id="489" r:id="rId57"/>
    <p:sldId id="514" r:id="rId58"/>
    <p:sldId id="441" r:id="rId59"/>
    <p:sldId id="475" r:id="rId60"/>
    <p:sldId id="257" r:id="rId61"/>
    <p:sldId id="508" r:id="rId62"/>
    <p:sldId id="509" r:id="rId63"/>
    <p:sldId id="258" r:id="rId64"/>
    <p:sldId id="456" r:id="rId65"/>
    <p:sldId id="266" r:id="rId66"/>
    <p:sldId id="449" r:id="rId67"/>
    <p:sldId id="462" r:id="rId68"/>
    <p:sldId id="469" r:id="rId69"/>
    <p:sldId id="440" r:id="rId70"/>
    <p:sldId id="259" r:id="rId71"/>
    <p:sldId id="264" r:id="rId72"/>
    <p:sldId id="267" r:id="rId73"/>
    <p:sldId id="478" r:id="rId74"/>
    <p:sldId id="265" r:id="rId75"/>
    <p:sldId id="476" r:id="rId76"/>
    <p:sldId id="491" r:id="rId77"/>
    <p:sldId id="493" r:id="rId78"/>
    <p:sldId id="443" r:id="rId79"/>
    <p:sldId id="442" r:id="rId80"/>
    <p:sldId id="479" r:id="rId81"/>
    <p:sldId id="45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EB Graduate Studies  - BC" initials="AGS-B" lastIdx="1" clrIdx="0">
    <p:extLst>
      <p:ext uri="{19B8F6BF-5375-455C-9EA6-DF929625EA0E}">
        <p15:presenceInfo xmlns:p15="http://schemas.microsoft.com/office/powerpoint/2012/main" userId="AKEB Graduate Studies  - BC" providerId="None"/>
      </p:ext>
    </p:extLst>
  </p:cmAuthor>
  <p:cmAuthor id="2" name="Zim" initials="Z" lastIdx="1" clrIdx="1">
    <p:extLst>
      <p:ext uri="{19B8F6BF-5375-455C-9EA6-DF929625EA0E}">
        <p15:presenceInfo xmlns:p15="http://schemas.microsoft.com/office/powerpoint/2012/main" userId="Zi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6863" autoAdjust="0"/>
  </p:normalViewPr>
  <p:slideViewPr>
    <p:cSldViewPr snapToGrid="0">
      <p:cViewPr varScale="1">
        <p:scale>
          <a:sx n="45" d="100"/>
          <a:sy n="45" d="100"/>
        </p:scale>
        <p:origin x="97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1-26T08:49:48.951" idx="1">
    <p:pos x="3823" y="1663"/>
    <p:text>Behaviour implies a student's understanding of a topic, motivation, goal, application of concepts.   Motivation encapsulates attention (high motivation implies higher level of attention), moods (higher motivation implies student would be focused)</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3DA107-EFB1-4AC1-875D-A744C3C9C79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7F407237-9137-4123-AE7F-C5410C89139A}">
      <dgm:prSet phldrT="[Text]"/>
      <dgm:spPr/>
      <dgm:t>
        <a:bodyPr/>
        <a:lstStyle/>
        <a:p>
          <a:r>
            <a:rPr lang="en-IN" dirty="0"/>
            <a:t>T_1</a:t>
          </a:r>
        </a:p>
      </dgm:t>
    </dgm:pt>
    <dgm:pt modelId="{F956EC6D-2843-43CA-B8E0-AF95F71141E1}" type="parTrans" cxnId="{1A8948DB-337C-415B-8652-8F8832E74BC2}">
      <dgm:prSet/>
      <dgm:spPr/>
      <dgm:t>
        <a:bodyPr/>
        <a:lstStyle/>
        <a:p>
          <a:endParaRPr lang="en-IN"/>
        </a:p>
      </dgm:t>
    </dgm:pt>
    <dgm:pt modelId="{91D0F820-0ED7-4DBB-92FD-1EA9E1884ADC}" type="sibTrans" cxnId="{1A8948DB-337C-415B-8652-8F8832E74BC2}">
      <dgm:prSet/>
      <dgm:spPr/>
      <dgm:t>
        <a:bodyPr/>
        <a:lstStyle/>
        <a:p>
          <a:endParaRPr lang="en-IN"/>
        </a:p>
      </dgm:t>
    </dgm:pt>
    <dgm:pt modelId="{98DEAEDF-1E83-427A-B13C-C6A1DFF20FEB}">
      <dgm:prSet phldrT="[Text]"/>
      <dgm:spPr/>
      <dgm:t>
        <a:bodyPr/>
        <a:lstStyle/>
        <a:p>
          <a:r>
            <a:rPr lang="en-IN" dirty="0"/>
            <a:t>C_1_1</a:t>
          </a:r>
        </a:p>
      </dgm:t>
    </dgm:pt>
    <dgm:pt modelId="{2C8A2A00-A85A-4A40-864A-801D5CD5680D}" type="parTrans" cxnId="{3AD1E658-F2E9-43CC-8445-3695382D64E0}">
      <dgm:prSet/>
      <dgm:spPr/>
      <dgm:t>
        <a:bodyPr/>
        <a:lstStyle/>
        <a:p>
          <a:endParaRPr lang="en-IN"/>
        </a:p>
      </dgm:t>
    </dgm:pt>
    <dgm:pt modelId="{2EFE90A4-30DE-4F57-8C02-C39AA29072E8}" type="sibTrans" cxnId="{3AD1E658-F2E9-43CC-8445-3695382D64E0}">
      <dgm:prSet/>
      <dgm:spPr/>
      <dgm:t>
        <a:bodyPr/>
        <a:lstStyle/>
        <a:p>
          <a:endParaRPr lang="en-IN"/>
        </a:p>
      </dgm:t>
    </dgm:pt>
    <dgm:pt modelId="{23ECBF0F-0477-4E8D-84DD-6368159288AC}">
      <dgm:prSet phldrT="[Text]"/>
      <dgm:spPr/>
      <dgm:t>
        <a:bodyPr/>
        <a:lstStyle/>
        <a:p>
          <a:r>
            <a:rPr lang="en-IN" dirty="0"/>
            <a:t>     :</a:t>
          </a:r>
        </a:p>
      </dgm:t>
    </dgm:pt>
    <dgm:pt modelId="{380116E5-5219-45BB-90DE-DCD654C87101}" type="parTrans" cxnId="{56C81E1D-5334-4762-B7DC-B6878ADDC570}">
      <dgm:prSet/>
      <dgm:spPr/>
      <dgm:t>
        <a:bodyPr/>
        <a:lstStyle/>
        <a:p>
          <a:endParaRPr lang="en-IN"/>
        </a:p>
      </dgm:t>
    </dgm:pt>
    <dgm:pt modelId="{5CA5D6BD-9E05-4D16-B2D3-AA865F43D340}" type="sibTrans" cxnId="{56C81E1D-5334-4762-B7DC-B6878ADDC570}">
      <dgm:prSet/>
      <dgm:spPr/>
      <dgm:t>
        <a:bodyPr/>
        <a:lstStyle/>
        <a:p>
          <a:endParaRPr lang="en-IN"/>
        </a:p>
      </dgm:t>
    </dgm:pt>
    <dgm:pt modelId="{299AD94A-6ED2-44CC-841D-7866D3B3840A}">
      <dgm:prSet phldrT="[Text]"/>
      <dgm:spPr/>
      <dgm:t>
        <a:bodyPr/>
        <a:lstStyle/>
        <a:p>
          <a:r>
            <a:rPr lang="en-IN" dirty="0"/>
            <a:t>T_2</a:t>
          </a:r>
        </a:p>
      </dgm:t>
    </dgm:pt>
    <dgm:pt modelId="{D63507A4-BE58-4461-A017-681B9D0921A0}" type="parTrans" cxnId="{692A8FA6-4E37-46C0-80CD-5018A9AEF2DD}">
      <dgm:prSet/>
      <dgm:spPr/>
      <dgm:t>
        <a:bodyPr/>
        <a:lstStyle/>
        <a:p>
          <a:endParaRPr lang="en-IN"/>
        </a:p>
      </dgm:t>
    </dgm:pt>
    <dgm:pt modelId="{8179399D-44CA-4A36-84C9-01667275EE27}" type="sibTrans" cxnId="{692A8FA6-4E37-46C0-80CD-5018A9AEF2DD}">
      <dgm:prSet/>
      <dgm:spPr/>
      <dgm:t>
        <a:bodyPr/>
        <a:lstStyle/>
        <a:p>
          <a:endParaRPr lang="en-IN"/>
        </a:p>
      </dgm:t>
    </dgm:pt>
    <dgm:pt modelId="{C661323E-E724-45D0-BDC4-9CBBF1135AAB}">
      <dgm:prSet phldrT="[Text]"/>
      <dgm:spPr/>
      <dgm:t>
        <a:bodyPr/>
        <a:lstStyle/>
        <a:p>
          <a:r>
            <a:rPr lang="en-IN" dirty="0"/>
            <a:t>C_2_1</a:t>
          </a:r>
        </a:p>
      </dgm:t>
    </dgm:pt>
    <dgm:pt modelId="{6DE8FA1B-CB2F-4D76-9625-08AFC597BAFC}" type="parTrans" cxnId="{DAA95400-B6F7-4131-8EA6-890DF73DED43}">
      <dgm:prSet/>
      <dgm:spPr/>
      <dgm:t>
        <a:bodyPr/>
        <a:lstStyle/>
        <a:p>
          <a:endParaRPr lang="en-IN"/>
        </a:p>
      </dgm:t>
    </dgm:pt>
    <dgm:pt modelId="{44EF8EE0-4D10-4E3C-A3C5-40967DC4B100}" type="sibTrans" cxnId="{DAA95400-B6F7-4131-8EA6-890DF73DED43}">
      <dgm:prSet/>
      <dgm:spPr/>
      <dgm:t>
        <a:bodyPr/>
        <a:lstStyle/>
        <a:p>
          <a:endParaRPr lang="en-IN"/>
        </a:p>
      </dgm:t>
    </dgm:pt>
    <dgm:pt modelId="{23C3E0E9-A24D-4723-B6CB-E94F7DD6C28C}">
      <dgm:prSet phldrT="[Text]"/>
      <dgm:spPr/>
      <dgm:t>
        <a:bodyPr/>
        <a:lstStyle/>
        <a:p>
          <a:r>
            <a:rPr lang="en-IN" dirty="0"/>
            <a:t>      :</a:t>
          </a:r>
        </a:p>
      </dgm:t>
    </dgm:pt>
    <dgm:pt modelId="{3FB43A6F-908F-4091-8E85-71F6FDECDAAC}" type="parTrans" cxnId="{CAAC023F-8EB2-4DBA-A86D-CBBFB8388B9B}">
      <dgm:prSet/>
      <dgm:spPr/>
      <dgm:t>
        <a:bodyPr/>
        <a:lstStyle/>
        <a:p>
          <a:endParaRPr lang="en-IN"/>
        </a:p>
      </dgm:t>
    </dgm:pt>
    <dgm:pt modelId="{D33770F7-F77A-48FC-8D53-5F5E33C19EA7}" type="sibTrans" cxnId="{CAAC023F-8EB2-4DBA-A86D-CBBFB8388B9B}">
      <dgm:prSet/>
      <dgm:spPr/>
      <dgm:t>
        <a:bodyPr/>
        <a:lstStyle/>
        <a:p>
          <a:endParaRPr lang="en-IN"/>
        </a:p>
      </dgm:t>
    </dgm:pt>
    <dgm:pt modelId="{E48E4745-A805-46DC-80C7-9FFB11D6DFF6}">
      <dgm:prSet phldrT="[Text]"/>
      <dgm:spPr/>
      <dgm:t>
        <a:bodyPr/>
        <a:lstStyle/>
        <a:p>
          <a:r>
            <a:rPr lang="en-IN" dirty="0" err="1"/>
            <a:t>T_n</a:t>
          </a:r>
          <a:endParaRPr lang="en-IN" dirty="0"/>
        </a:p>
      </dgm:t>
    </dgm:pt>
    <dgm:pt modelId="{84B67F4B-34DF-4EC9-8558-0DE3A249D9D3}" type="parTrans" cxnId="{5B92E80F-4D8C-4451-9CD8-5186F897A413}">
      <dgm:prSet/>
      <dgm:spPr/>
      <dgm:t>
        <a:bodyPr/>
        <a:lstStyle/>
        <a:p>
          <a:endParaRPr lang="en-IN"/>
        </a:p>
      </dgm:t>
    </dgm:pt>
    <dgm:pt modelId="{D13F9AAF-E83F-4D87-AEB4-43FEAC70B5DC}" type="sibTrans" cxnId="{5B92E80F-4D8C-4451-9CD8-5186F897A413}">
      <dgm:prSet/>
      <dgm:spPr/>
      <dgm:t>
        <a:bodyPr/>
        <a:lstStyle/>
        <a:p>
          <a:endParaRPr lang="en-IN"/>
        </a:p>
      </dgm:t>
    </dgm:pt>
    <dgm:pt modelId="{59162C16-7195-4010-8F93-3037AC2AB4FA}">
      <dgm:prSet phldrT="[Text]"/>
      <dgm:spPr/>
      <dgm:t>
        <a:bodyPr/>
        <a:lstStyle/>
        <a:p>
          <a:r>
            <a:rPr lang="en-IN" dirty="0"/>
            <a:t>C_n_1</a:t>
          </a:r>
        </a:p>
      </dgm:t>
    </dgm:pt>
    <dgm:pt modelId="{25D089CA-FB87-47EC-971B-36ED56D2F9E9}" type="parTrans" cxnId="{8C8E7A7B-7B86-4E73-BDCA-140656E2ADFC}">
      <dgm:prSet/>
      <dgm:spPr/>
      <dgm:t>
        <a:bodyPr/>
        <a:lstStyle/>
        <a:p>
          <a:endParaRPr lang="en-IN"/>
        </a:p>
      </dgm:t>
    </dgm:pt>
    <dgm:pt modelId="{2A26537E-E3DF-4FEB-8E60-9DC38A9F5445}" type="sibTrans" cxnId="{8C8E7A7B-7B86-4E73-BDCA-140656E2ADFC}">
      <dgm:prSet/>
      <dgm:spPr/>
      <dgm:t>
        <a:bodyPr/>
        <a:lstStyle/>
        <a:p>
          <a:endParaRPr lang="en-IN"/>
        </a:p>
      </dgm:t>
    </dgm:pt>
    <dgm:pt modelId="{48F0B216-FE51-46BB-AE34-DE9669906E82}">
      <dgm:prSet phldrT="[Text]"/>
      <dgm:spPr/>
      <dgm:t>
        <a:bodyPr/>
        <a:lstStyle/>
        <a:p>
          <a:r>
            <a:rPr lang="en-IN" dirty="0"/>
            <a:t>      :</a:t>
          </a:r>
        </a:p>
      </dgm:t>
    </dgm:pt>
    <dgm:pt modelId="{323FF4BF-03EF-4016-A867-8B378D2FA947}" type="parTrans" cxnId="{E4075D00-4AF5-45A8-9E4D-37A6EF83227B}">
      <dgm:prSet/>
      <dgm:spPr/>
      <dgm:t>
        <a:bodyPr/>
        <a:lstStyle/>
        <a:p>
          <a:endParaRPr lang="en-IN"/>
        </a:p>
      </dgm:t>
    </dgm:pt>
    <dgm:pt modelId="{EE051830-0C84-493A-9111-FDBD967BD683}" type="sibTrans" cxnId="{E4075D00-4AF5-45A8-9E4D-37A6EF83227B}">
      <dgm:prSet/>
      <dgm:spPr/>
      <dgm:t>
        <a:bodyPr/>
        <a:lstStyle/>
        <a:p>
          <a:endParaRPr lang="en-IN"/>
        </a:p>
      </dgm:t>
    </dgm:pt>
    <dgm:pt modelId="{1EDCF71D-CAC2-4735-A110-DD324A23429C}">
      <dgm:prSet phldrT="[Text]"/>
      <dgm:spPr/>
      <dgm:t>
        <a:bodyPr/>
        <a:lstStyle/>
        <a:p>
          <a:r>
            <a:rPr lang="en-IN" dirty="0"/>
            <a:t>C_1_10</a:t>
          </a:r>
        </a:p>
      </dgm:t>
    </dgm:pt>
    <dgm:pt modelId="{50E25F67-7F8F-4F7C-BBF5-C19F3D79F1AF}" type="parTrans" cxnId="{B57C73CF-D39B-45DB-8DD4-8AC73EB71F0D}">
      <dgm:prSet/>
      <dgm:spPr/>
      <dgm:t>
        <a:bodyPr/>
        <a:lstStyle/>
        <a:p>
          <a:endParaRPr lang="en-IN"/>
        </a:p>
      </dgm:t>
    </dgm:pt>
    <dgm:pt modelId="{6AC0AC0C-C6FC-4F9A-AF0F-DDCCA351CF89}" type="sibTrans" cxnId="{B57C73CF-D39B-45DB-8DD4-8AC73EB71F0D}">
      <dgm:prSet/>
      <dgm:spPr/>
      <dgm:t>
        <a:bodyPr/>
        <a:lstStyle/>
        <a:p>
          <a:endParaRPr lang="en-IN"/>
        </a:p>
      </dgm:t>
    </dgm:pt>
    <dgm:pt modelId="{6AD1CD4E-A3FC-42E8-A398-D35E1BFCDE22}">
      <dgm:prSet phldrT="[Text]"/>
      <dgm:spPr/>
      <dgm:t>
        <a:bodyPr/>
        <a:lstStyle/>
        <a:p>
          <a:r>
            <a:rPr lang="en-IN" dirty="0"/>
            <a:t>C_2_15</a:t>
          </a:r>
        </a:p>
      </dgm:t>
    </dgm:pt>
    <dgm:pt modelId="{BFE305AB-B51F-4BC3-AD78-8811C0CF85F0}" type="parTrans" cxnId="{B7B6C7BE-BAFD-4BBB-BAC9-942E95F0FCFA}">
      <dgm:prSet/>
      <dgm:spPr/>
      <dgm:t>
        <a:bodyPr/>
        <a:lstStyle/>
        <a:p>
          <a:endParaRPr lang="en-IN"/>
        </a:p>
      </dgm:t>
    </dgm:pt>
    <dgm:pt modelId="{E9B119C7-6C99-41B9-B379-C43BF2B7719F}" type="sibTrans" cxnId="{B7B6C7BE-BAFD-4BBB-BAC9-942E95F0FCFA}">
      <dgm:prSet/>
      <dgm:spPr/>
      <dgm:t>
        <a:bodyPr/>
        <a:lstStyle/>
        <a:p>
          <a:endParaRPr lang="en-IN"/>
        </a:p>
      </dgm:t>
    </dgm:pt>
    <dgm:pt modelId="{32ADF6DD-F416-44B5-853E-984BC59AFFCC}">
      <dgm:prSet phldrT="[Text]"/>
      <dgm:spPr/>
      <dgm:t>
        <a:bodyPr/>
        <a:lstStyle/>
        <a:p>
          <a:r>
            <a:rPr lang="en-IN" dirty="0"/>
            <a:t>C_n_10</a:t>
          </a:r>
        </a:p>
      </dgm:t>
    </dgm:pt>
    <dgm:pt modelId="{D91A72D3-063B-4AD7-8DDF-62E954292F9E}" type="parTrans" cxnId="{1A785654-80D9-4516-A149-8FE069082DAF}">
      <dgm:prSet/>
      <dgm:spPr/>
      <dgm:t>
        <a:bodyPr/>
        <a:lstStyle/>
        <a:p>
          <a:endParaRPr lang="en-IN"/>
        </a:p>
      </dgm:t>
    </dgm:pt>
    <dgm:pt modelId="{BA5AEFA3-710C-4253-9512-2C2420F80D09}" type="sibTrans" cxnId="{1A785654-80D9-4516-A149-8FE069082DAF}">
      <dgm:prSet/>
      <dgm:spPr/>
      <dgm:t>
        <a:bodyPr/>
        <a:lstStyle/>
        <a:p>
          <a:endParaRPr lang="en-IN"/>
        </a:p>
      </dgm:t>
    </dgm:pt>
    <dgm:pt modelId="{9340CE23-571C-4168-BD6E-9E4BF0BBDF66}">
      <dgm:prSet phldrT="[Text]"/>
      <dgm:spPr/>
      <dgm:t>
        <a:bodyPr/>
        <a:lstStyle/>
        <a:p>
          <a:r>
            <a:rPr lang="en-IN" dirty="0"/>
            <a:t>:</a:t>
          </a:r>
        </a:p>
      </dgm:t>
    </dgm:pt>
    <dgm:pt modelId="{81CC8522-6BAD-4AF5-AE63-02084904AC90}" type="parTrans" cxnId="{9F4935C1-ED7F-4023-883A-C67826A63BFA}">
      <dgm:prSet/>
      <dgm:spPr/>
      <dgm:t>
        <a:bodyPr/>
        <a:lstStyle/>
        <a:p>
          <a:endParaRPr lang="en-IN"/>
        </a:p>
      </dgm:t>
    </dgm:pt>
    <dgm:pt modelId="{4D05C376-4127-411B-8AE3-C4FB4FC83796}" type="sibTrans" cxnId="{9F4935C1-ED7F-4023-883A-C67826A63BFA}">
      <dgm:prSet/>
      <dgm:spPr/>
      <dgm:t>
        <a:bodyPr/>
        <a:lstStyle/>
        <a:p>
          <a:endParaRPr lang="en-IN"/>
        </a:p>
      </dgm:t>
    </dgm:pt>
    <dgm:pt modelId="{DF703555-89C9-4D05-A156-4B33D3B979D4}">
      <dgm:prSet phldrT="[Text]"/>
      <dgm:spPr/>
      <dgm:t>
        <a:bodyPr/>
        <a:lstStyle/>
        <a:p>
          <a:r>
            <a:rPr lang="en-IN" dirty="0"/>
            <a:t>:</a:t>
          </a:r>
        </a:p>
      </dgm:t>
    </dgm:pt>
    <dgm:pt modelId="{FD16E0C8-7002-4D68-828C-BE384245FC0A}" type="parTrans" cxnId="{B310BFDF-A8E5-4E37-8DFD-8D436E122DC0}">
      <dgm:prSet/>
      <dgm:spPr/>
      <dgm:t>
        <a:bodyPr/>
        <a:lstStyle/>
        <a:p>
          <a:endParaRPr lang="en-IN"/>
        </a:p>
      </dgm:t>
    </dgm:pt>
    <dgm:pt modelId="{2AC99A7A-A313-4199-8F0E-782E4705B35B}" type="sibTrans" cxnId="{B310BFDF-A8E5-4E37-8DFD-8D436E122DC0}">
      <dgm:prSet/>
      <dgm:spPr/>
      <dgm:t>
        <a:bodyPr/>
        <a:lstStyle/>
        <a:p>
          <a:endParaRPr lang="en-IN"/>
        </a:p>
      </dgm:t>
    </dgm:pt>
    <dgm:pt modelId="{98D5D966-5809-4A14-908E-4F444DEC943F}" type="pres">
      <dgm:prSet presAssocID="{983DA107-EFB1-4AC1-875D-A744C3C9C799}" presName="linearFlow" presStyleCnt="0">
        <dgm:presLayoutVars>
          <dgm:dir/>
          <dgm:animLvl val="lvl"/>
          <dgm:resizeHandles val="exact"/>
        </dgm:presLayoutVars>
      </dgm:prSet>
      <dgm:spPr/>
    </dgm:pt>
    <dgm:pt modelId="{5DB2748E-9794-449A-8990-ECF19D71C01A}" type="pres">
      <dgm:prSet presAssocID="{7F407237-9137-4123-AE7F-C5410C89139A}" presName="composite" presStyleCnt="0"/>
      <dgm:spPr/>
    </dgm:pt>
    <dgm:pt modelId="{960D0805-0FD8-49AD-B299-D62B53098590}" type="pres">
      <dgm:prSet presAssocID="{7F407237-9137-4123-AE7F-C5410C89139A}" presName="parentText" presStyleLbl="alignNode1" presStyleIdx="0" presStyleCnt="5">
        <dgm:presLayoutVars>
          <dgm:chMax val="1"/>
          <dgm:bulletEnabled val="1"/>
        </dgm:presLayoutVars>
      </dgm:prSet>
      <dgm:spPr/>
    </dgm:pt>
    <dgm:pt modelId="{C0D9AF35-689E-4A17-BF1F-787BED2F36C3}" type="pres">
      <dgm:prSet presAssocID="{7F407237-9137-4123-AE7F-C5410C89139A}" presName="descendantText" presStyleLbl="alignAcc1" presStyleIdx="0" presStyleCnt="5">
        <dgm:presLayoutVars>
          <dgm:bulletEnabled val="1"/>
        </dgm:presLayoutVars>
      </dgm:prSet>
      <dgm:spPr/>
    </dgm:pt>
    <dgm:pt modelId="{206BA119-08D3-45F7-A460-0A962E3BEF80}" type="pres">
      <dgm:prSet presAssocID="{91D0F820-0ED7-4DBB-92FD-1EA9E1884ADC}" presName="sp" presStyleCnt="0"/>
      <dgm:spPr/>
    </dgm:pt>
    <dgm:pt modelId="{FFC44853-6395-4D76-8F31-B38527C04969}" type="pres">
      <dgm:prSet presAssocID="{299AD94A-6ED2-44CC-841D-7866D3B3840A}" presName="composite" presStyleCnt="0"/>
      <dgm:spPr/>
    </dgm:pt>
    <dgm:pt modelId="{09351EA4-D0A7-42C7-B43F-0E0F2E4B6164}" type="pres">
      <dgm:prSet presAssocID="{299AD94A-6ED2-44CC-841D-7866D3B3840A}" presName="parentText" presStyleLbl="alignNode1" presStyleIdx="1" presStyleCnt="5" custLinFactNeighborX="6192">
        <dgm:presLayoutVars>
          <dgm:chMax val="1"/>
          <dgm:bulletEnabled val="1"/>
        </dgm:presLayoutVars>
      </dgm:prSet>
      <dgm:spPr/>
    </dgm:pt>
    <dgm:pt modelId="{65482AF0-CCD1-40AD-9DB3-DFE91E4B9FE6}" type="pres">
      <dgm:prSet presAssocID="{299AD94A-6ED2-44CC-841D-7866D3B3840A}" presName="descendantText" presStyleLbl="alignAcc1" presStyleIdx="1" presStyleCnt="5">
        <dgm:presLayoutVars>
          <dgm:bulletEnabled val="1"/>
        </dgm:presLayoutVars>
      </dgm:prSet>
      <dgm:spPr/>
    </dgm:pt>
    <dgm:pt modelId="{9D49FD7F-966A-4A9D-8039-4627010A2E3E}" type="pres">
      <dgm:prSet presAssocID="{8179399D-44CA-4A36-84C9-01667275EE27}" presName="sp" presStyleCnt="0"/>
      <dgm:spPr/>
    </dgm:pt>
    <dgm:pt modelId="{C9B1CF01-51DE-49C6-AC68-CA193411EEA1}" type="pres">
      <dgm:prSet presAssocID="{9340CE23-571C-4168-BD6E-9E4BF0BBDF66}" presName="composite" presStyleCnt="0"/>
      <dgm:spPr/>
    </dgm:pt>
    <dgm:pt modelId="{B11A43FD-545E-4BB6-9678-1F70400FB22E}" type="pres">
      <dgm:prSet presAssocID="{9340CE23-571C-4168-BD6E-9E4BF0BBDF66}" presName="parentText" presStyleLbl="alignNode1" presStyleIdx="2" presStyleCnt="5">
        <dgm:presLayoutVars>
          <dgm:chMax val="1"/>
          <dgm:bulletEnabled val="1"/>
        </dgm:presLayoutVars>
      </dgm:prSet>
      <dgm:spPr/>
    </dgm:pt>
    <dgm:pt modelId="{82C99CF1-74EF-47A7-B3AD-EAAF9896E25E}" type="pres">
      <dgm:prSet presAssocID="{9340CE23-571C-4168-BD6E-9E4BF0BBDF66}" presName="descendantText" presStyleLbl="alignAcc1" presStyleIdx="2" presStyleCnt="5">
        <dgm:presLayoutVars>
          <dgm:bulletEnabled val="1"/>
        </dgm:presLayoutVars>
      </dgm:prSet>
      <dgm:spPr/>
    </dgm:pt>
    <dgm:pt modelId="{769ADB06-1BB1-468F-ABCD-11E503A9B018}" type="pres">
      <dgm:prSet presAssocID="{4D05C376-4127-411B-8AE3-C4FB4FC83796}" presName="sp" presStyleCnt="0"/>
      <dgm:spPr/>
    </dgm:pt>
    <dgm:pt modelId="{36D7CFEE-AC60-4F19-A4CE-0EF40741CEF0}" type="pres">
      <dgm:prSet presAssocID="{DF703555-89C9-4D05-A156-4B33D3B979D4}" presName="composite" presStyleCnt="0"/>
      <dgm:spPr/>
    </dgm:pt>
    <dgm:pt modelId="{672205FE-04F1-4996-92DD-F35AF9DFCD59}" type="pres">
      <dgm:prSet presAssocID="{DF703555-89C9-4D05-A156-4B33D3B979D4}" presName="parentText" presStyleLbl="alignNode1" presStyleIdx="3" presStyleCnt="5">
        <dgm:presLayoutVars>
          <dgm:chMax val="1"/>
          <dgm:bulletEnabled val="1"/>
        </dgm:presLayoutVars>
      </dgm:prSet>
      <dgm:spPr/>
    </dgm:pt>
    <dgm:pt modelId="{236E5672-836A-4AA6-B380-4B6784BA3478}" type="pres">
      <dgm:prSet presAssocID="{DF703555-89C9-4D05-A156-4B33D3B979D4}" presName="descendantText" presStyleLbl="alignAcc1" presStyleIdx="3" presStyleCnt="5">
        <dgm:presLayoutVars>
          <dgm:bulletEnabled val="1"/>
        </dgm:presLayoutVars>
      </dgm:prSet>
      <dgm:spPr/>
    </dgm:pt>
    <dgm:pt modelId="{59CEC055-B0EB-443C-BD4B-EA250691863A}" type="pres">
      <dgm:prSet presAssocID="{2AC99A7A-A313-4199-8F0E-782E4705B35B}" presName="sp" presStyleCnt="0"/>
      <dgm:spPr/>
    </dgm:pt>
    <dgm:pt modelId="{39E3AAC5-87CD-4D53-A401-44AB6DDBB880}" type="pres">
      <dgm:prSet presAssocID="{E48E4745-A805-46DC-80C7-9FFB11D6DFF6}" presName="composite" presStyleCnt="0"/>
      <dgm:spPr/>
    </dgm:pt>
    <dgm:pt modelId="{B0859CC3-2F82-4131-A780-55823CB4B495}" type="pres">
      <dgm:prSet presAssocID="{E48E4745-A805-46DC-80C7-9FFB11D6DFF6}" presName="parentText" presStyleLbl="alignNode1" presStyleIdx="4" presStyleCnt="5">
        <dgm:presLayoutVars>
          <dgm:chMax val="1"/>
          <dgm:bulletEnabled val="1"/>
        </dgm:presLayoutVars>
      </dgm:prSet>
      <dgm:spPr/>
    </dgm:pt>
    <dgm:pt modelId="{FC96F7C5-3001-44E0-A12E-0E47E86113D7}" type="pres">
      <dgm:prSet presAssocID="{E48E4745-A805-46DC-80C7-9FFB11D6DFF6}" presName="descendantText" presStyleLbl="alignAcc1" presStyleIdx="4" presStyleCnt="5">
        <dgm:presLayoutVars>
          <dgm:bulletEnabled val="1"/>
        </dgm:presLayoutVars>
      </dgm:prSet>
      <dgm:spPr/>
    </dgm:pt>
  </dgm:ptLst>
  <dgm:cxnLst>
    <dgm:cxn modelId="{E4075D00-4AF5-45A8-9E4D-37A6EF83227B}" srcId="{E48E4745-A805-46DC-80C7-9FFB11D6DFF6}" destId="{48F0B216-FE51-46BB-AE34-DE9669906E82}" srcOrd="1" destOrd="0" parTransId="{323FF4BF-03EF-4016-A867-8B378D2FA947}" sibTransId="{EE051830-0C84-493A-9111-FDBD967BD683}"/>
    <dgm:cxn modelId="{DAA95400-B6F7-4131-8EA6-890DF73DED43}" srcId="{299AD94A-6ED2-44CC-841D-7866D3B3840A}" destId="{C661323E-E724-45D0-BDC4-9CBBF1135AAB}" srcOrd="0" destOrd="0" parTransId="{6DE8FA1B-CB2F-4D76-9625-08AFC597BAFC}" sibTransId="{44EF8EE0-4D10-4E3C-A3C5-40967DC4B100}"/>
    <dgm:cxn modelId="{5B92E80F-4D8C-4451-9CD8-5186F897A413}" srcId="{983DA107-EFB1-4AC1-875D-A744C3C9C799}" destId="{E48E4745-A805-46DC-80C7-9FFB11D6DFF6}" srcOrd="4" destOrd="0" parTransId="{84B67F4B-34DF-4EC9-8558-0DE3A249D9D3}" sibTransId="{D13F9AAF-E83F-4D87-AEB4-43FEAC70B5DC}"/>
    <dgm:cxn modelId="{56C81E1D-5334-4762-B7DC-B6878ADDC570}" srcId="{7F407237-9137-4123-AE7F-C5410C89139A}" destId="{23ECBF0F-0477-4E8D-84DD-6368159288AC}" srcOrd="1" destOrd="0" parTransId="{380116E5-5219-45BB-90DE-DCD654C87101}" sibTransId="{5CA5D6BD-9E05-4D16-B2D3-AA865F43D340}"/>
    <dgm:cxn modelId="{4784112A-6E9F-4166-A6E2-52FCAFF17E59}" type="presOf" srcId="{6AD1CD4E-A3FC-42E8-A398-D35E1BFCDE22}" destId="{65482AF0-CCD1-40AD-9DB3-DFE91E4B9FE6}" srcOrd="0" destOrd="2" presId="urn:microsoft.com/office/officeart/2005/8/layout/chevron2"/>
    <dgm:cxn modelId="{CAAC023F-8EB2-4DBA-A86D-CBBFB8388B9B}" srcId="{299AD94A-6ED2-44CC-841D-7866D3B3840A}" destId="{23C3E0E9-A24D-4723-B6CB-E94F7DD6C28C}" srcOrd="1" destOrd="0" parTransId="{3FB43A6F-908F-4091-8E85-71F6FDECDAAC}" sibTransId="{D33770F7-F77A-48FC-8D53-5F5E33C19EA7}"/>
    <dgm:cxn modelId="{9ACA9746-114E-409A-B61C-34165544337C}" type="presOf" srcId="{48F0B216-FE51-46BB-AE34-DE9669906E82}" destId="{FC96F7C5-3001-44E0-A12E-0E47E86113D7}" srcOrd="0" destOrd="1" presId="urn:microsoft.com/office/officeart/2005/8/layout/chevron2"/>
    <dgm:cxn modelId="{BC84E266-EA59-44A2-A2FC-04A9E7A98A2B}" type="presOf" srcId="{299AD94A-6ED2-44CC-841D-7866D3B3840A}" destId="{09351EA4-D0A7-42C7-B43F-0E0F2E4B6164}" srcOrd="0" destOrd="0" presId="urn:microsoft.com/office/officeart/2005/8/layout/chevron2"/>
    <dgm:cxn modelId="{EC7A9648-C5E9-4A71-94A8-7DC54C2E1097}" type="presOf" srcId="{59162C16-7195-4010-8F93-3037AC2AB4FA}" destId="{FC96F7C5-3001-44E0-A12E-0E47E86113D7}" srcOrd="0" destOrd="0" presId="urn:microsoft.com/office/officeart/2005/8/layout/chevron2"/>
    <dgm:cxn modelId="{8B74144F-0E9F-4C28-92A5-3DAF099E702E}" type="presOf" srcId="{9340CE23-571C-4168-BD6E-9E4BF0BBDF66}" destId="{B11A43FD-545E-4BB6-9678-1F70400FB22E}" srcOrd="0" destOrd="0" presId="urn:microsoft.com/office/officeart/2005/8/layout/chevron2"/>
    <dgm:cxn modelId="{1A785654-80D9-4516-A149-8FE069082DAF}" srcId="{E48E4745-A805-46DC-80C7-9FFB11D6DFF6}" destId="{32ADF6DD-F416-44B5-853E-984BC59AFFCC}" srcOrd="2" destOrd="0" parTransId="{D91A72D3-063B-4AD7-8DDF-62E954292F9E}" sibTransId="{BA5AEFA3-710C-4253-9512-2C2420F80D09}"/>
    <dgm:cxn modelId="{C05C1177-001F-4228-A005-6F1B126073D3}" type="presOf" srcId="{23ECBF0F-0477-4E8D-84DD-6368159288AC}" destId="{C0D9AF35-689E-4A17-BF1F-787BED2F36C3}" srcOrd="0" destOrd="1" presId="urn:microsoft.com/office/officeart/2005/8/layout/chevron2"/>
    <dgm:cxn modelId="{3AD1E658-F2E9-43CC-8445-3695382D64E0}" srcId="{7F407237-9137-4123-AE7F-C5410C89139A}" destId="{98DEAEDF-1E83-427A-B13C-C6A1DFF20FEB}" srcOrd="0" destOrd="0" parTransId="{2C8A2A00-A85A-4A40-864A-801D5CD5680D}" sibTransId="{2EFE90A4-30DE-4F57-8C02-C39AA29072E8}"/>
    <dgm:cxn modelId="{8C8E7A7B-7B86-4E73-BDCA-140656E2ADFC}" srcId="{E48E4745-A805-46DC-80C7-9FFB11D6DFF6}" destId="{59162C16-7195-4010-8F93-3037AC2AB4FA}" srcOrd="0" destOrd="0" parTransId="{25D089CA-FB87-47EC-971B-36ED56D2F9E9}" sibTransId="{2A26537E-E3DF-4FEB-8E60-9DC38A9F5445}"/>
    <dgm:cxn modelId="{BF927687-76AA-4087-B3A1-39A2479CD614}" type="presOf" srcId="{98DEAEDF-1E83-427A-B13C-C6A1DFF20FEB}" destId="{C0D9AF35-689E-4A17-BF1F-787BED2F36C3}" srcOrd="0" destOrd="0" presId="urn:microsoft.com/office/officeart/2005/8/layout/chevron2"/>
    <dgm:cxn modelId="{B102EE96-EE15-4DC2-A637-F6D40806AE49}" type="presOf" srcId="{DF703555-89C9-4D05-A156-4B33D3B979D4}" destId="{672205FE-04F1-4996-92DD-F35AF9DFCD59}" srcOrd="0" destOrd="0" presId="urn:microsoft.com/office/officeart/2005/8/layout/chevron2"/>
    <dgm:cxn modelId="{C40935A2-CB23-4591-AE5C-A660509D616F}" type="presOf" srcId="{23C3E0E9-A24D-4723-B6CB-E94F7DD6C28C}" destId="{65482AF0-CCD1-40AD-9DB3-DFE91E4B9FE6}" srcOrd="0" destOrd="1" presId="urn:microsoft.com/office/officeart/2005/8/layout/chevron2"/>
    <dgm:cxn modelId="{A1C483A5-0C61-4A25-89B6-A2B719EA19D0}" type="presOf" srcId="{983DA107-EFB1-4AC1-875D-A744C3C9C799}" destId="{98D5D966-5809-4A14-908E-4F444DEC943F}" srcOrd="0" destOrd="0" presId="urn:microsoft.com/office/officeart/2005/8/layout/chevron2"/>
    <dgm:cxn modelId="{692A8FA6-4E37-46C0-80CD-5018A9AEF2DD}" srcId="{983DA107-EFB1-4AC1-875D-A744C3C9C799}" destId="{299AD94A-6ED2-44CC-841D-7866D3B3840A}" srcOrd="1" destOrd="0" parTransId="{D63507A4-BE58-4461-A017-681B9D0921A0}" sibTransId="{8179399D-44CA-4A36-84C9-01667275EE27}"/>
    <dgm:cxn modelId="{189AC7AE-EA63-42A7-9593-9D858349271F}" type="presOf" srcId="{E48E4745-A805-46DC-80C7-9FFB11D6DFF6}" destId="{B0859CC3-2F82-4131-A780-55823CB4B495}" srcOrd="0" destOrd="0" presId="urn:microsoft.com/office/officeart/2005/8/layout/chevron2"/>
    <dgm:cxn modelId="{B7B6C7BE-BAFD-4BBB-BAC9-942E95F0FCFA}" srcId="{299AD94A-6ED2-44CC-841D-7866D3B3840A}" destId="{6AD1CD4E-A3FC-42E8-A398-D35E1BFCDE22}" srcOrd="2" destOrd="0" parTransId="{BFE305AB-B51F-4BC3-AD78-8811C0CF85F0}" sibTransId="{E9B119C7-6C99-41B9-B379-C43BF2B7719F}"/>
    <dgm:cxn modelId="{9F4935C1-ED7F-4023-883A-C67826A63BFA}" srcId="{983DA107-EFB1-4AC1-875D-A744C3C9C799}" destId="{9340CE23-571C-4168-BD6E-9E4BF0BBDF66}" srcOrd="2" destOrd="0" parTransId="{81CC8522-6BAD-4AF5-AE63-02084904AC90}" sibTransId="{4D05C376-4127-411B-8AE3-C4FB4FC83796}"/>
    <dgm:cxn modelId="{1D239EC3-B8CD-4202-8D9C-9E90AF1C9362}" type="presOf" srcId="{7F407237-9137-4123-AE7F-C5410C89139A}" destId="{960D0805-0FD8-49AD-B299-D62B53098590}" srcOrd="0" destOrd="0" presId="urn:microsoft.com/office/officeart/2005/8/layout/chevron2"/>
    <dgm:cxn modelId="{B57C73CF-D39B-45DB-8DD4-8AC73EB71F0D}" srcId="{7F407237-9137-4123-AE7F-C5410C89139A}" destId="{1EDCF71D-CAC2-4735-A110-DD324A23429C}" srcOrd="2" destOrd="0" parTransId="{50E25F67-7F8F-4F7C-BBF5-C19F3D79F1AF}" sibTransId="{6AC0AC0C-C6FC-4F9A-AF0F-DDCCA351CF89}"/>
    <dgm:cxn modelId="{6A34DBCF-68D8-4ABB-B057-86057C1BF147}" type="presOf" srcId="{32ADF6DD-F416-44B5-853E-984BC59AFFCC}" destId="{FC96F7C5-3001-44E0-A12E-0E47E86113D7}" srcOrd="0" destOrd="2" presId="urn:microsoft.com/office/officeart/2005/8/layout/chevron2"/>
    <dgm:cxn modelId="{D58751D2-F138-4F9C-A528-567404EE66DD}" type="presOf" srcId="{1EDCF71D-CAC2-4735-A110-DD324A23429C}" destId="{C0D9AF35-689E-4A17-BF1F-787BED2F36C3}" srcOrd="0" destOrd="2" presId="urn:microsoft.com/office/officeart/2005/8/layout/chevron2"/>
    <dgm:cxn modelId="{F7725AD4-4DF3-4A86-82A5-D48326FAC10A}" type="presOf" srcId="{C661323E-E724-45D0-BDC4-9CBBF1135AAB}" destId="{65482AF0-CCD1-40AD-9DB3-DFE91E4B9FE6}" srcOrd="0" destOrd="0" presId="urn:microsoft.com/office/officeart/2005/8/layout/chevron2"/>
    <dgm:cxn modelId="{1A8948DB-337C-415B-8652-8F8832E74BC2}" srcId="{983DA107-EFB1-4AC1-875D-A744C3C9C799}" destId="{7F407237-9137-4123-AE7F-C5410C89139A}" srcOrd="0" destOrd="0" parTransId="{F956EC6D-2843-43CA-B8E0-AF95F71141E1}" sibTransId="{91D0F820-0ED7-4DBB-92FD-1EA9E1884ADC}"/>
    <dgm:cxn modelId="{B310BFDF-A8E5-4E37-8DFD-8D436E122DC0}" srcId="{983DA107-EFB1-4AC1-875D-A744C3C9C799}" destId="{DF703555-89C9-4D05-A156-4B33D3B979D4}" srcOrd="3" destOrd="0" parTransId="{FD16E0C8-7002-4D68-828C-BE384245FC0A}" sibTransId="{2AC99A7A-A313-4199-8F0E-782E4705B35B}"/>
    <dgm:cxn modelId="{A138E296-C367-4332-9EAE-A8A297819B32}" type="presParOf" srcId="{98D5D966-5809-4A14-908E-4F444DEC943F}" destId="{5DB2748E-9794-449A-8990-ECF19D71C01A}" srcOrd="0" destOrd="0" presId="urn:microsoft.com/office/officeart/2005/8/layout/chevron2"/>
    <dgm:cxn modelId="{419E91A4-ACCB-4813-97AE-47E1E11510C3}" type="presParOf" srcId="{5DB2748E-9794-449A-8990-ECF19D71C01A}" destId="{960D0805-0FD8-49AD-B299-D62B53098590}" srcOrd="0" destOrd="0" presId="urn:microsoft.com/office/officeart/2005/8/layout/chevron2"/>
    <dgm:cxn modelId="{92B1AF38-CE96-46BC-B421-67DBD4C2ECF3}" type="presParOf" srcId="{5DB2748E-9794-449A-8990-ECF19D71C01A}" destId="{C0D9AF35-689E-4A17-BF1F-787BED2F36C3}" srcOrd="1" destOrd="0" presId="urn:microsoft.com/office/officeart/2005/8/layout/chevron2"/>
    <dgm:cxn modelId="{B8750445-CF7C-4329-9BB9-7ADCF8DD50C4}" type="presParOf" srcId="{98D5D966-5809-4A14-908E-4F444DEC943F}" destId="{206BA119-08D3-45F7-A460-0A962E3BEF80}" srcOrd="1" destOrd="0" presId="urn:microsoft.com/office/officeart/2005/8/layout/chevron2"/>
    <dgm:cxn modelId="{2F086DD0-8822-4D71-8E62-950F14DB5B53}" type="presParOf" srcId="{98D5D966-5809-4A14-908E-4F444DEC943F}" destId="{FFC44853-6395-4D76-8F31-B38527C04969}" srcOrd="2" destOrd="0" presId="urn:microsoft.com/office/officeart/2005/8/layout/chevron2"/>
    <dgm:cxn modelId="{CD29AE6C-0702-45CF-A87F-D7663E1390AC}" type="presParOf" srcId="{FFC44853-6395-4D76-8F31-B38527C04969}" destId="{09351EA4-D0A7-42C7-B43F-0E0F2E4B6164}" srcOrd="0" destOrd="0" presId="urn:microsoft.com/office/officeart/2005/8/layout/chevron2"/>
    <dgm:cxn modelId="{5A8F5F66-D89A-4559-BC4D-14DDAEED2707}" type="presParOf" srcId="{FFC44853-6395-4D76-8F31-B38527C04969}" destId="{65482AF0-CCD1-40AD-9DB3-DFE91E4B9FE6}" srcOrd="1" destOrd="0" presId="urn:microsoft.com/office/officeart/2005/8/layout/chevron2"/>
    <dgm:cxn modelId="{A54D534A-F532-4044-A7E4-824878D59757}" type="presParOf" srcId="{98D5D966-5809-4A14-908E-4F444DEC943F}" destId="{9D49FD7F-966A-4A9D-8039-4627010A2E3E}" srcOrd="3" destOrd="0" presId="urn:microsoft.com/office/officeart/2005/8/layout/chevron2"/>
    <dgm:cxn modelId="{DBA0A46E-91A2-40E3-8C7A-CA0802511422}" type="presParOf" srcId="{98D5D966-5809-4A14-908E-4F444DEC943F}" destId="{C9B1CF01-51DE-49C6-AC68-CA193411EEA1}" srcOrd="4" destOrd="0" presId="urn:microsoft.com/office/officeart/2005/8/layout/chevron2"/>
    <dgm:cxn modelId="{881B8144-4FA8-4281-9C24-5ABD269A4C28}" type="presParOf" srcId="{C9B1CF01-51DE-49C6-AC68-CA193411EEA1}" destId="{B11A43FD-545E-4BB6-9678-1F70400FB22E}" srcOrd="0" destOrd="0" presId="urn:microsoft.com/office/officeart/2005/8/layout/chevron2"/>
    <dgm:cxn modelId="{8713C558-BAB7-4EEB-ABD0-2FEF9AE93DDC}" type="presParOf" srcId="{C9B1CF01-51DE-49C6-AC68-CA193411EEA1}" destId="{82C99CF1-74EF-47A7-B3AD-EAAF9896E25E}" srcOrd="1" destOrd="0" presId="urn:microsoft.com/office/officeart/2005/8/layout/chevron2"/>
    <dgm:cxn modelId="{06F14242-0ED7-4E94-9604-B3CA903854CB}" type="presParOf" srcId="{98D5D966-5809-4A14-908E-4F444DEC943F}" destId="{769ADB06-1BB1-468F-ABCD-11E503A9B018}" srcOrd="5" destOrd="0" presId="urn:microsoft.com/office/officeart/2005/8/layout/chevron2"/>
    <dgm:cxn modelId="{FF5AFA12-1323-4AB2-BD06-C0D9642D3F2C}" type="presParOf" srcId="{98D5D966-5809-4A14-908E-4F444DEC943F}" destId="{36D7CFEE-AC60-4F19-A4CE-0EF40741CEF0}" srcOrd="6" destOrd="0" presId="urn:microsoft.com/office/officeart/2005/8/layout/chevron2"/>
    <dgm:cxn modelId="{08BCF26E-2C77-4215-9E2F-2C24B1154209}" type="presParOf" srcId="{36D7CFEE-AC60-4F19-A4CE-0EF40741CEF0}" destId="{672205FE-04F1-4996-92DD-F35AF9DFCD59}" srcOrd="0" destOrd="0" presId="urn:microsoft.com/office/officeart/2005/8/layout/chevron2"/>
    <dgm:cxn modelId="{70ADE93C-3ECF-47BB-A23C-7CD6818F3CD4}" type="presParOf" srcId="{36D7CFEE-AC60-4F19-A4CE-0EF40741CEF0}" destId="{236E5672-836A-4AA6-B380-4B6784BA3478}" srcOrd="1" destOrd="0" presId="urn:microsoft.com/office/officeart/2005/8/layout/chevron2"/>
    <dgm:cxn modelId="{53C870B1-26AA-440F-A405-677B9EDB4550}" type="presParOf" srcId="{98D5D966-5809-4A14-908E-4F444DEC943F}" destId="{59CEC055-B0EB-443C-BD4B-EA250691863A}" srcOrd="7" destOrd="0" presId="urn:microsoft.com/office/officeart/2005/8/layout/chevron2"/>
    <dgm:cxn modelId="{B03A60AF-781C-47BD-BBA7-E8E40AE7907D}" type="presParOf" srcId="{98D5D966-5809-4A14-908E-4F444DEC943F}" destId="{39E3AAC5-87CD-4D53-A401-44AB6DDBB880}" srcOrd="8" destOrd="0" presId="urn:microsoft.com/office/officeart/2005/8/layout/chevron2"/>
    <dgm:cxn modelId="{B60BC5ED-5237-4B1C-A094-3FACC0B5F3EB}" type="presParOf" srcId="{39E3AAC5-87CD-4D53-A401-44AB6DDBB880}" destId="{B0859CC3-2F82-4131-A780-55823CB4B495}" srcOrd="0" destOrd="0" presId="urn:microsoft.com/office/officeart/2005/8/layout/chevron2"/>
    <dgm:cxn modelId="{D1262F2D-3574-4B82-B90C-40B97180DCF8}" type="presParOf" srcId="{39E3AAC5-87CD-4D53-A401-44AB6DDBB880}" destId="{FC96F7C5-3001-44E0-A12E-0E47E86113D7}" srcOrd="1" destOrd="0" presId="urn:microsoft.com/office/officeart/2005/8/layout/chevron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D0805-0FD8-49AD-B299-D62B53098590}">
      <dsp:nvSpPr>
        <dsp:cNvPr id="0" name=""/>
        <dsp:cNvSpPr/>
      </dsp:nvSpPr>
      <dsp:spPr>
        <a:xfrm rot="5400000">
          <a:off x="-166545" y="168125"/>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T_1</a:t>
          </a:r>
        </a:p>
      </dsp:txBody>
      <dsp:txXfrm rot="-5400000">
        <a:off x="0" y="390185"/>
        <a:ext cx="777210" cy="333090"/>
      </dsp:txXfrm>
    </dsp:sp>
    <dsp:sp modelId="{C0D9AF35-689E-4A17-BF1F-787BED2F36C3}">
      <dsp:nvSpPr>
        <dsp:cNvPr id="0" name=""/>
        <dsp:cNvSpPr/>
      </dsp:nvSpPr>
      <dsp:spPr>
        <a:xfrm rot="5400000">
          <a:off x="1120556" y="-341765"/>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C_1_1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C_1_10</a:t>
          </a:r>
        </a:p>
      </dsp:txBody>
      <dsp:txXfrm rot="-5400000">
        <a:off x="777211" y="36810"/>
        <a:ext cx="1373156" cy="651235"/>
      </dsp:txXfrm>
    </dsp:sp>
    <dsp:sp modelId="{09351EA4-D0A7-42C7-B43F-0E0F2E4B6164}">
      <dsp:nvSpPr>
        <dsp:cNvPr id="0" name=""/>
        <dsp:cNvSpPr/>
      </dsp:nvSpPr>
      <dsp:spPr>
        <a:xfrm rot="5400000">
          <a:off x="-118420" y="1051650"/>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T_2</a:t>
          </a:r>
        </a:p>
      </dsp:txBody>
      <dsp:txXfrm rot="-5400000">
        <a:off x="48125" y="1273710"/>
        <a:ext cx="777210" cy="333090"/>
      </dsp:txXfrm>
    </dsp:sp>
    <dsp:sp modelId="{65482AF0-CCD1-40AD-9DB3-DFE91E4B9FE6}">
      <dsp:nvSpPr>
        <dsp:cNvPr id="0" name=""/>
        <dsp:cNvSpPr/>
      </dsp:nvSpPr>
      <dsp:spPr>
        <a:xfrm rot="5400000">
          <a:off x="1120556" y="541759"/>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C_2_1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C_2_15</a:t>
          </a:r>
        </a:p>
      </dsp:txBody>
      <dsp:txXfrm rot="-5400000">
        <a:off x="777211" y="920334"/>
        <a:ext cx="1373156" cy="651235"/>
      </dsp:txXfrm>
    </dsp:sp>
    <dsp:sp modelId="{B11A43FD-545E-4BB6-9678-1F70400FB22E}">
      <dsp:nvSpPr>
        <dsp:cNvPr id="0" name=""/>
        <dsp:cNvSpPr/>
      </dsp:nvSpPr>
      <dsp:spPr>
        <a:xfrm rot="5400000">
          <a:off x="-166545" y="1935176"/>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a:t>
          </a:r>
        </a:p>
      </dsp:txBody>
      <dsp:txXfrm rot="-5400000">
        <a:off x="0" y="2157236"/>
        <a:ext cx="777210" cy="333090"/>
      </dsp:txXfrm>
    </dsp:sp>
    <dsp:sp modelId="{82C99CF1-74EF-47A7-B3AD-EAAF9896E25E}">
      <dsp:nvSpPr>
        <dsp:cNvPr id="0" name=""/>
        <dsp:cNvSpPr/>
      </dsp:nvSpPr>
      <dsp:spPr>
        <a:xfrm rot="5400000">
          <a:off x="1120556" y="1425285"/>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2205FE-04F1-4996-92DD-F35AF9DFCD59}">
      <dsp:nvSpPr>
        <dsp:cNvPr id="0" name=""/>
        <dsp:cNvSpPr/>
      </dsp:nvSpPr>
      <dsp:spPr>
        <a:xfrm rot="5400000">
          <a:off x="-166545" y="2818702"/>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a:t>
          </a:r>
        </a:p>
      </dsp:txBody>
      <dsp:txXfrm rot="-5400000">
        <a:off x="0" y="3040762"/>
        <a:ext cx="777210" cy="333090"/>
      </dsp:txXfrm>
    </dsp:sp>
    <dsp:sp modelId="{236E5672-836A-4AA6-B380-4B6784BA3478}">
      <dsp:nvSpPr>
        <dsp:cNvPr id="0" name=""/>
        <dsp:cNvSpPr/>
      </dsp:nvSpPr>
      <dsp:spPr>
        <a:xfrm rot="5400000">
          <a:off x="1120556" y="2308811"/>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859CC3-2F82-4131-A780-55823CB4B495}">
      <dsp:nvSpPr>
        <dsp:cNvPr id="0" name=""/>
        <dsp:cNvSpPr/>
      </dsp:nvSpPr>
      <dsp:spPr>
        <a:xfrm rot="5400000">
          <a:off x="-166545" y="3702227"/>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err="1"/>
            <a:t>T_n</a:t>
          </a:r>
          <a:endParaRPr lang="en-IN" sz="2100" kern="1200" dirty="0"/>
        </a:p>
      </dsp:txBody>
      <dsp:txXfrm rot="-5400000">
        <a:off x="0" y="3924287"/>
        <a:ext cx="777210" cy="333090"/>
      </dsp:txXfrm>
    </dsp:sp>
    <dsp:sp modelId="{FC96F7C5-3001-44E0-A12E-0E47E86113D7}">
      <dsp:nvSpPr>
        <dsp:cNvPr id="0" name=""/>
        <dsp:cNvSpPr/>
      </dsp:nvSpPr>
      <dsp:spPr>
        <a:xfrm rot="5400000">
          <a:off x="1120556" y="3192336"/>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C_n_1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C_n_10</a:t>
          </a:r>
        </a:p>
      </dsp:txBody>
      <dsp:txXfrm rot="-5400000">
        <a:off x="777211" y="3570911"/>
        <a:ext cx="1373156" cy="65123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E4BECC-A4B4-417F-8685-BE3E6E2961BB}" type="datetimeFigureOut">
              <a:rPr lang="en-IN" smtClean="0"/>
              <a:t>06-12-2018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788D7-324D-4A0B-AAF0-F922EBC6BEA4}" type="slidenum">
              <a:rPr lang="en-IN" smtClean="0"/>
              <a:t>‹#›</a:t>
            </a:fld>
            <a:endParaRPr lang="en-IN"/>
          </a:p>
        </p:txBody>
      </p:sp>
    </p:spTree>
    <p:extLst>
      <p:ext uri="{BB962C8B-B14F-4D97-AF65-F5344CB8AC3E}">
        <p14:creationId xmlns:p14="http://schemas.microsoft.com/office/powerpoint/2010/main" val="587607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one-size-fits-all experience in which the teacher selects a learning resource for all students in their class regardless of their diversity in needs, understanding, ability, preferred learning style, and prior knowledge. It is not feasible for teachers to ensure their explanations can cater to all students. Lack of personalization. </a:t>
            </a:r>
          </a:p>
          <a:p>
            <a:endParaRPr lang="en-IN" dirty="0"/>
          </a:p>
          <a:p>
            <a:r>
              <a:rPr lang="en-IN" dirty="0"/>
              <a:t>No universal way to teach.  </a:t>
            </a:r>
          </a:p>
          <a:p>
            <a:pPr lvl="1"/>
            <a:r>
              <a:rPr lang="en-IN" dirty="0"/>
              <a:t>Every student is unique. </a:t>
            </a:r>
          </a:p>
          <a:p>
            <a:pPr lvl="1"/>
            <a:r>
              <a:rPr lang="en-IN" dirty="0"/>
              <a:t>Need to explore different teaching methods </a:t>
            </a:r>
          </a:p>
          <a:p>
            <a:endParaRPr lang="en-IN" dirty="0"/>
          </a:p>
          <a:p>
            <a:r>
              <a:rPr lang="en-IN" dirty="0"/>
              <a:t>The main problem with traditional education, which has been perpetual, is the enormous challenge teachers face for being responsible for ensuring every student can acquire expertise in their subject even though students may come from diverse backgrounds and interests.</a:t>
            </a:r>
          </a:p>
          <a:p>
            <a:endParaRPr lang="en-IN" dirty="0"/>
          </a:p>
          <a:p>
            <a:r>
              <a:rPr lang="en-IN" dirty="0"/>
              <a:t>Every student is unique, so we need to use different teaching methods to find a way that is conducive for a student. Once, we have found it we can use this knowledge to teach other similar students effectively. </a:t>
            </a:r>
          </a:p>
          <a:p>
            <a:endParaRPr lang="en-IN" dirty="0"/>
          </a:p>
          <a:p>
            <a:r>
              <a:rPr lang="en-IN" dirty="0"/>
              <a:t>This is the exploration-exploitation dilemma where there is a trade-off between exploration (exploring non-stationarity in a student's preferences) and exploitation (maximize a student's satisfaction over a period of time.</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a:t>
            </a:fld>
            <a:endParaRPr lang="en-IN"/>
          </a:p>
        </p:txBody>
      </p:sp>
    </p:spTree>
    <p:extLst>
      <p:ext uri="{BB962C8B-B14F-4D97-AF65-F5344CB8AC3E}">
        <p14:creationId xmlns:p14="http://schemas.microsoft.com/office/powerpoint/2010/main" val="2925320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Try to animate this slides to have required data displayed on clicking a key. </a:t>
            </a:r>
          </a:p>
        </p:txBody>
      </p:sp>
      <p:sp>
        <p:nvSpPr>
          <p:cNvPr id="4" name="Slide Number Placeholder 3"/>
          <p:cNvSpPr>
            <a:spLocks noGrp="1"/>
          </p:cNvSpPr>
          <p:nvPr>
            <p:ph type="sldNum" sz="quarter" idx="5"/>
          </p:nvPr>
        </p:nvSpPr>
        <p:spPr/>
        <p:txBody>
          <a:bodyPr/>
          <a:lstStyle/>
          <a:p>
            <a:fld id="{5E8788D7-324D-4A0B-AAF0-F922EBC6BEA4}" type="slidenum">
              <a:rPr lang="en-IN" smtClean="0"/>
              <a:t>20</a:t>
            </a:fld>
            <a:endParaRPr lang="en-IN"/>
          </a:p>
        </p:txBody>
      </p:sp>
    </p:spTree>
    <p:extLst>
      <p:ext uri="{BB962C8B-B14F-4D97-AF65-F5344CB8AC3E}">
        <p14:creationId xmlns:p14="http://schemas.microsoft.com/office/powerpoint/2010/main" val="2448720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Why </a:t>
            </a:r>
            <a:r>
              <a:rPr lang="en-IN" dirty="0" err="1"/>
              <a:t>LinUCB</a:t>
            </a:r>
            <a:r>
              <a:rPr lang="en-IN" dirty="0"/>
              <a:t> ? </a:t>
            </a:r>
          </a:p>
          <a:p>
            <a:endParaRPr lang="en-IN" dirty="0"/>
          </a:p>
          <a:p>
            <a:r>
              <a:rPr lang="en-IN" dirty="0"/>
              <a:t>1. Computationally fast (Good for experimentation).</a:t>
            </a:r>
          </a:p>
          <a:p>
            <a:r>
              <a:rPr lang="en-IN" dirty="0"/>
              <a:t>2. Most cited and studied algorithms in contextual bandits literature. </a:t>
            </a:r>
          </a:p>
          <a:p>
            <a:r>
              <a:rPr lang="en-IN" dirty="0"/>
              <a:t>3. Theoretical backing. </a:t>
            </a:r>
          </a:p>
          <a:p>
            <a:r>
              <a:rPr lang="en-IN" dirty="0"/>
              <a:t>4. Good empirical results. </a:t>
            </a:r>
          </a:p>
          <a:p>
            <a:r>
              <a:rPr lang="en-IN" dirty="0"/>
              <a:t>5.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24</a:t>
            </a:fld>
            <a:endParaRPr lang="en-IN"/>
          </a:p>
        </p:txBody>
      </p:sp>
    </p:spTree>
    <p:extLst>
      <p:ext uri="{BB962C8B-B14F-4D97-AF65-F5344CB8AC3E}">
        <p14:creationId xmlns:p14="http://schemas.microsoft.com/office/powerpoint/2010/main" val="225818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Course Structure: </a:t>
            </a:r>
          </a:p>
          <a:p>
            <a:endParaRPr lang="en-IN" dirty="0"/>
          </a:p>
          <a:p>
            <a:r>
              <a:rPr lang="en-IN" dirty="0"/>
              <a:t>Presentation: </a:t>
            </a:r>
          </a:p>
          <a:p>
            <a:endParaRPr lang="en-IN" dirty="0"/>
          </a:p>
          <a:p>
            <a:pPr marL="171450" indent="-171450">
              <a:buFontTx/>
              <a:buChar char="-"/>
            </a:pPr>
            <a:r>
              <a:rPr lang="en-IN" dirty="0"/>
              <a:t>First show a linear list of topics. Show one content item is associated with each topic. That’s how our we teach in classrooms and MOOC.</a:t>
            </a:r>
          </a:p>
          <a:p>
            <a:pPr marL="171450" indent="-171450">
              <a:buFontTx/>
              <a:buChar char="-"/>
            </a:pPr>
            <a:r>
              <a:rPr lang="en-IN" dirty="0"/>
              <a:t>Now, we will have different variations of explaining a topic. </a:t>
            </a:r>
          </a:p>
          <a:p>
            <a:pPr marL="171450" indent="-171450">
              <a:buFontTx/>
              <a:buChar char="-"/>
            </a:pPr>
            <a:r>
              <a:rPr lang="en-IN" dirty="0"/>
              <a:t>Many students would be taking these courses and would be on different topics at any given moment of time. </a:t>
            </a:r>
          </a:p>
          <a:p>
            <a:pPr marL="171450" indent="-171450">
              <a:buFontTx/>
              <a:buChar char="-"/>
            </a:pPr>
            <a:endParaRPr lang="en-IN" dirty="0"/>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26</a:t>
            </a:fld>
            <a:endParaRPr lang="en-IN"/>
          </a:p>
        </p:txBody>
      </p:sp>
    </p:spTree>
    <p:extLst>
      <p:ext uri="{BB962C8B-B14F-4D97-AF65-F5344CB8AC3E}">
        <p14:creationId xmlns:p14="http://schemas.microsoft.com/office/powerpoint/2010/main" val="3566947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Arm refers to a content item. (Arm = Content Item = Explanation for a topic)</a:t>
            </a:r>
          </a:p>
          <a:p>
            <a:r>
              <a:rPr lang="en-IN" dirty="0"/>
              <a:t>2. Payoff is the algorithms upwardly biased estimate of the expected reward, where the bias is due to the algorithms use of upper confidence bound rather than using the sample mean directly. </a:t>
            </a:r>
          </a:p>
          <a:p>
            <a:r>
              <a:rPr lang="en-IN" dirty="0"/>
              <a:t>3. Round comprises of computing the expected payoff for each content item; then presenting a content item with maximum expected payoff and getting student feedback for the content item.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27</a:t>
            </a:fld>
            <a:endParaRPr lang="en-IN"/>
          </a:p>
        </p:txBody>
      </p:sp>
    </p:spTree>
    <p:extLst>
      <p:ext uri="{BB962C8B-B14F-4D97-AF65-F5344CB8AC3E}">
        <p14:creationId xmlns:p14="http://schemas.microsoft.com/office/powerpoint/2010/main" val="407626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28</a:t>
            </a:fld>
            <a:endParaRPr lang="en-IN"/>
          </a:p>
        </p:txBody>
      </p:sp>
    </p:spTree>
    <p:extLst>
      <p:ext uri="{BB962C8B-B14F-4D97-AF65-F5344CB8AC3E}">
        <p14:creationId xmlns:p14="http://schemas.microsoft.com/office/powerpoint/2010/main" val="138212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29</a:t>
            </a:fld>
            <a:endParaRPr lang="en-IN"/>
          </a:p>
        </p:txBody>
      </p:sp>
    </p:spTree>
    <p:extLst>
      <p:ext uri="{BB962C8B-B14F-4D97-AF65-F5344CB8AC3E}">
        <p14:creationId xmlns:p14="http://schemas.microsoft.com/office/powerpoint/2010/main" val="944549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Our approach to teaching is novel. </a:t>
            </a:r>
          </a:p>
          <a:p>
            <a:endParaRPr lang="en-IN" dirty="0"/>
          </a:p>
          <a:p>
            <a:r>
              <a:rPr lang="en-IN" dirty="0"/>
              <a:t>We searched for datasets to find if other research groups had performed similar research which we could adapt to use. However, there is no such data. So, now we had the challenge to synthesize data. How do we synthesize data to represent the heterogenous student population without introducing bias. Hence, we used a uniform distribution to create our dataset. Using a  </a:t>
            </a:r>
          </a:p>
        </p:txBody>
      </p:sp>
      <p:sp>
        <p:nvSpPr>
          <p:cNvPr id="4" name="Slide Number Placeholder 3"/>
          <p:cNvSpPr>
            <a:spLocks noGrp="1"/>
          </p:cNvSpPr>
          <p:nvPr>
            <p:ph type="sldNum" sz="quarter" idx="5"/>
          </p:nvPr>
        </p:nvSpPr>
        <p:spPr/>
        <p:txBody>
          <a:bodyPr/>
          <a:lstStyle/>
          <a:p>
            <a:fld id="{5E8788D7-324D-4A0B-AAF0-F922EBC6BEA4}" type="slidenum">
              <a:rPr lang="en-IN" smtClean="0"/>
              <a:t>32</a:t>
            </a:fld>
            <a:endParaRPr lang="en-IN"/>
          </a:p>
        </p:txBody>
      </p:sp>
    </p:spTree>
    <p:extLst>
      <p:ext uri="{BB962C8B-B14F-4D97-AF65-F5344CB8AC3E}">
        <p14:creationId xmlns:p14="http://schemas.microsoft.com/office/powerpoint/2010/main" val="3605390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correlation ? When can we say multiple features are correlated ? </a:t>
            </a:r>
          </a:p>
          <a:p>
            <a:r>
              <a:rPr lang="en-IN" dirty="0"/>
              <a:t>Notion of weak and strong correlation. </a:t>
            </a:r>
          </a:p>
          <a:p>
            <a:r>
              <a:rPr lang="en-IN" dirty="0"/>
              <a:t>Understanding of correlation does not imply causation. When does correlation relate directly to causation. Are there such situations, where this is a valid ? </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35</a:t>
            </a:fld>
            <a:endParaRPr lang="en-IN"/>
          </a:p>
        </p:txBody>
      </p:sp>
    </p:spTree>
    <p:extLst>
      <p:ext uri="{BB962C8B-B14F-4D97-AF65-F5344CB8AC3E}">
        <p14:creationId xmlns:p14="http://schemas.microsoft.com/office/powerpoint/2010/main" val="1164753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student context data point which shows a student preference.</a:t>
            </a:r>
          </a:p>
        </p:txBody>
      </p:sp>
      <p:sp>
        <p:nvSpPr>
          <p:cNvPr id="4" name="Slide Number Placeholder 3"/>
          <p:cNvSpPr>
            <a:spLocks noGrp="1"/>
          </p:cNvSpPr>
          <p:nvPr>
            <p:ph type="sldNum" sz="quarter" idx="5"/>
          </p:nvPr>
        </p:nvSpPr>
        <p:spPr/>
        <p:txBody>
          <a:bodyPr/>
          <a:lstStyle/>
          <a:p>
            <a:fld id="{5E8788D7-324D-4A0B-AAF0-F922EBC6BEA4}" type="slidenum">
              <a:rPr lang="en-IN" smtClean="0"/>
              <a:t>36</a:t>
            </a:fld>
            <a:endParaRPr lang="en-IN"/>
          </a:p>
        </p:txBody>
      </p:sp>
    </p:spTree>
    <p:extLst>
      <p:ext uri="{BB962C8B-B14F-4D97-AF65-F5344CB8AC3E}">
        <p14:creationId xmlns:p14="http://schemas.microsoft.com/office/powerpoint/2010/main" val="2896786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correlation ? When can we say multiple features are correlated ? </a:t>
            </a:r>
          </a:p>
          <a:p>
            <a:r>
              <a:rPr lang="en-IN" dirty="0"/>
              <a:t>Notion of weak and strong correlation. </a:t>
            </a:r>
          </a:p>
          <a:p>
            <a:r>
              <a:rPr lang="en-IN" dirty="0"/>
              <a:t>Understanding of correlation does not imply causation. When does correlation relate directly to causation. Are there such situations, where this is a valid ? </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37</a:t>
            </a:fld>
            <a:endParaRPr lang="en-IN"/>
          </a:p>
        </p:txBody>
      </p:sp>
    </p:spTree>
    <p:extLst>
      <p:ext uri="{BB962C8B-B14F-4D97-AF65-F5344CB8AC3E}">
        <p14:creationId xmlns:p14="http://schemas.microsoft.com/office/powerpoint/2010/main" val="424160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Pedagogical strategies represented as rules. Students are categorized into groups. They use pre-existing knowledge through assessments, recognize different learning styles and tracks students progress to have intelligently. </a:t>
            </a:r>
          </a:p>
          <a:p>
            <a:endParaRPr lang="en-IN" dirty="0"/>
          </a:p>
          <a:p>
            <a:r>
              <a:rPr lang="en-IN" dirty="0"/>
              <a:t>ITS comprises of </a:t>
            </a:r>
          </a:p>
          <a:p>
            <a:pPr marL="228600" indent="-228600">
              <a:buAutoNum type="arabicPeriod"/>
            </a:pPr>
            <a:r>
              <a:rPr lang="en-IN" dirty="0"/>
              <a:t>Content component: Categorizes content for different learning styles that student have. </a:t>
            </a:r>
          </a:p>
          <a:p>
            <a:pPr marL="228600" indent="-228600">
              <a:buAutoNum type="arabicPeriod"/>
            </a:pPr>
            <a:r>
              <a:rPr lang="en-IN" dirty="0"/>
              <a:t>Student component: Categorizes students into groups based on assessments, learning styles and progress. </a:t>
            </a:r>
          </a:p>
          <a:p>
            <a:pPr marL="228600" indent="-228600">
              <a:buAutoNum type="arabicPeriod"/>
            </a:pPr>
            <a:r>
              <a:rPr lang="en-IN" dirty="0"/>
              <a:t>Teaching Strategies: Rules that define content to be displayed based on student information. </a:t>
            </a:r>
          </a:p>
          <a:p>
            <a:pPr marL="228600" indent="-228600">
              <a:buAutoNum type="arabicPeriod"/>
            </a:pPr>
            <a:endParaRPr lang="en-IN" dirty="0"/>
          </a:p>
          <a:p>
            <a:pPr marL="0" indent="0">
              <a:buNone/>
            </a:pPr>
            <a:r>
              <a:rPr lang="en-IN" dirty="0"/>
              <a:t>Give an example of ITS system to show how this operates.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a:t>
            </a:fld>
            <a:endParaRPr lang="en-IN"/>
          </a:p>
        </p:txBody>
      </p:sp>
    </p:spTree>
    <p:extLst>
      <p:ext uri="{BB962C8B-B14F-4D97-AF65-F5344CB8AC3E}">
        <p14:creationId xmlns:p14="http://schemas.microsoft.com/office/powerpoint/2010/main" val="1921253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student context data point which shows a student preference.</a:t>
            </a:r>
          </a:p>
        </p:txBody>
      </p:sp>
      <p:sp>
        <p:nvSpPr>
          <p:cNvPr id="4" name="Slide Number Placeholder 3"/>
          <p:cNvSpPr>
            <a:spLocks noGrp="1"/>
          </p:cNvSpPr>
          <p:nvPr>
            <p:ph type="sldNum" sz="quarter" idx="5"/>
          </p:nvPr>
        </p:nvSpPr>
        <p:spPr/>
        <p:txBody>
          <a:bodyPr/>
          <a:lstStyle/>
          <a:p>
            <a:fld id="{5E8788D7-324D-4A0B-AAF0-F922EBC6BEA4}" type="slidenum">
              <a:rPr lang="en-IN" smtClean="0"/>
              <a:t>38</a:t>
            </a:fld>
            <a:endParaRPr lang="en-IN"/>
          </a:p>
        </p:txBody>
      </p:sp>
    </p:spTree>
    <p:extLst>
      <p:ext uri="{BB962C8B-B14F-4D97-AF65-F5344CB8AC3E}">
        <p14:creationId xmlns:p14="http://schemas.microsoft.com/office/powerpoint/2010/main" val="461386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Several students take a course at the same time. Early course takers don’t suffer, while the algorithm learns. </a:t>
            </a:r>
          </a:p>
          <a:p>
            <a:pPr marL="171450" indent="-171450">
              <a:buFontTx/>
              <a:buChar char="-"/>
            </a:pPr>
            <a:r>
              <a:rPr lang="en-IN" dirty="0"/>
              <a:t>Thus the simulation more closely represents reality.</a:t>
            </a:r>
          </a:p>
          <a:p>
            <a:pPr marL="171450" indent="-171450">
              <a:buFontTx/>
              <a:buChar char="-"/>
            </a:pPr>
            <a:endParaRPr lang="en-IN" dirty="0"/>
          </a:p>
          <a:p>
            <a:pPr marL="171450" indent="-171450">
              <a:buFontTx/>
              <a:buChar char="-"/>
            </a:pPr>
            <a:endParaRPr lang="en-IN" dirty="0"/>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41</a:t>
            </a:fld>
            <a:endParaRPr lang="en-IN"/>
          </a:p>
        </p:txBody>
      </p:sp>
    </p:spTree>
    <p:extLst>
      <p:ext uri="{BB962C8B-B14F-4D97-AF65-F5344CB8AC3E}">
        <p14:creationId xmlns:p14="http://schemas.microsoft.com/office/powerpoint/2010/main" val="3691718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43</a:t>
            </a:fld>
            <a:endParaRPr lang="en-IN"/>
          </a:p>
        </p:txBody>
      </p:sp>
    </p:spTree>
    <p:extLst>
      <p:ext uri="{BB962C8B-B14F-4D97-AF65-F5344CB8AC3E}">
        <p14:creationId xmlns:p14="http://schemas.microsoft.com/office/powerpoint/2010/main" val="2696495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45</a:t>
            </a:fld>
            <a:endParaRPr lang="en-IN"/>
          </a:p>
        </p:txBody>
      </p:sp>
    </p:spTree>
    <p:extLst>
      <p:ext uri="{BB962C8B-B14F-4D97-AF65-F5344CB8AC3E}">
        <p14:creationId xmlns:p14="http://schemas.microsoft.com/office/powerpoint/2010/main" val="3181714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Total cumulative reward available was 2500. It so happened that 9 – 10 times the student was unable to understand any content item. This is for a course which has approximately 13 content items. </a:t>
            </a:r>
          </a:p>
        </p:txBody>
      </p:sp>
      <p:sp>
        <p:nvSpPr>
          <p:cNvPr id="4" name="Slide Number Placeholder 3"/>
          <p:cNvSpPr>
            <a:spLocks noGrp="1"/>
          </p:cNvSpPr>
          <p:nvPr>
            <p:ph type="sldNum" sz="quarter" idx="5"/>
          </p:nvPr>
        </p:nvSpPr>
        <p:spPr/>
        <p:txBody>
          <a:bodyPr/>
          <a:lstStyle/>
          <a:p>
            <a:fld id="{5E8788D7-324D-4A0B-AAF0-F922EBC6BEA4}" type="slidenum">
              <a:rPr lang="en-IN" smtClean="0"/>
              <a:t>49</a:t>
            </a:fld>
            <a:endParaRPr lang="en-IN"/>
          </a:p>
        </p:txBody>
      </p:sp>
    </p:spTree>
    <p:extLst>
      <p:ext uri="{BB962C8B-B14F-4D97-AF65-F5344CB8AC3E}">
        <p14:creationId xmlns:p14="http://schemas.microsoft.com/office/powerpoint/2010/main" val="3215138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 Temporal changes : Non-stationarity.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 Cold start : Lack of historical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 Dataset :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 No best universal way to teach every student : Approach varies based for every student. How do we find the best way to teach every student ? (Ans: Explore-exploit for personalization). Best way depends on the student being taught (their learning style &amp; other intrinsic factors) and manner in which a topic is taught.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5. Similarity between students : Every student is unique, but there are plenty are similarities between different students. How do we leverage this. How do we transfer our learnings from one student to another similar student.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6. Help teachers to facilitate and remediate students: Teachers role should not diminish. Instead, there is a need to help them focus on other aspects to personalize the learning experience.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7. Help students learn how they prefer to learn: Students learn in different ways. How do we teach them in a way they understand without affecting other students.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53</a:t>
            </a:fld>
            <a:endParaRPr lang="en-IN"/>
          </a:p>
        </p:txBody>
      </p:sp>
    </p:spTree>
    <p:extLst>
      <p:ext uri="{BB962C8B-B14F-4D97-AF65-F5344CB8AC3E}">
        <p14:creationId xmlns:p14="http://schemas.microsoft.com/office/powerpoint/2010/main" val="2706893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Help teachers to facilitate and remediate students.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54</a:t>
            </a:fld>
            <a:endParaRPr lang="en-IN"/>
          </a:p>
        </p:txBody>
      </p:sp>
    </p:spTree>
    <p:extLst>
      <p:ext uri="{BB962C8B-B14F-4D97-AF65-F5344CB8AC3E}">
        <p14:creationId xmlns:p14="http://schemas.microsoft.com/office/powerpoint/2010/main" val="3437863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Create a course that follows the teaching methods outlined in this project to get real-world student data to evaluate the algorithm.</a:t>
            </a:r>
          </a:p>
          <a:p>
            <a:pPr marL="228600" indent="-228600">
              <a:buAutoNum type="arabicPeriod"/>
            </a:pPr>
            <a:r>
              <a:rPr lang="en-IN" dirty="0"/>
              <a:t>Design other algorithms for adaptive teaching. </a:t>
            </a:r>
          </a:p>
          <a:p>
            <a:pPr marL="228600" indent="-228600">
              <a:buAutoNum type="arabicPeriod"/>
            </a:pPr>
            <a:r>
              <a:rPr lang="en-IN" dirty="0"/>
              <a:t>Optimize skipping so that it does not restrict exploration while still providing the benefits of skipping. </a:t>
            </a:r>
          </a:p>
          <a:p>
            <a:pPr marL="228600" indent="-228600">
              <a:buAutoNum type="arabicPeriod"/>
            </a:pPr>
            <a:endParaRPr lang="en-IN" dirty="0"/>
          </a:p>
          <a:p>
            <a:pPr marL="228600" indent="-228600">
              <a:buAutoNum type="arabicPeriod"/>
            </a:pPr>
            <a:endParaRPr lang="en-IN" dirty="0"/>
          </a:p>
          <a:p>
            <a:pPr marL="228600" indent="-228600">
              <a:buAutoNum type="arabicPeriod"/>
            </a:pP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55</a:t>
            </a:fld>
            <a:endParaRPr lang="en-IN"/>
          </a:p>
        </p:txBody>
      </p:sp>
    </p:spTree>
    <p:extLst>
      <p:ext uri="{BB962C8B-B14F-4D97-AF65-F5344CB8AC3E}">
        <p14:creationId xmlns:p14="http://schemas.microsoft.com/office/powerpoint/2010/main" val="762482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student-centric approach to teaching to personalize learning.</a:t>
            </a:r>
          </a:p>
          <a:p>
            <a:r>
              <a:rPr lang="en-IN" dirty="0"/>
              <a:t>We synthesized a dataset for evaluate Teach with </a:t>
            </a:r>
            <a:r>
              <a:rPr lang="en-IN" dirty="0" err="1"/>
              <a:t>LinUCB</a:t>
            </a:r>
            <a:r>
              <a:rPr lang="en-IN" dirty="0"/>
              <a:t>.</a:t>
            </a:r>
          </a:p>
          <a:p>
            <a:r>
              <a:rPr lang="en-IN" dirty="0"/>
              <a:t>We evaluated the algorithm by comparing it to the omniscient policy. </a:t>
            </a:r>
          </a:p>
          <a:p>
            <a:r>
              <a:rPr lang="en-IN" dirty="0"/>
              <a:t>We introduced a skip feature to keep students engaged by skipping topics they don’t understand. It helps teachers recognize topics students struggle with. </a:t>
            </a:r>
          </a:p>
          <a:p>
            <a:r>
              <a:rPr lang="en-IN" dirty="0"/>
              <a:t>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56</a:t>
            </a:fld>
            <a:endParaRPr lang="en-IN"/>
          </a:p>
        </p:txBody>
      </p:sp>
    </p:spTree>
    <p:extLst>
      <p:ext uri="{BB962C8B-B14F-4D97-AF65-F5344CB8AC3E}">
        <p14:creationId xmlns:p14="http://schemas.microsoft.com/office/powerpoint/2010/main" val="4001898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 Blended learning : Use the strengths of both online &amp; traditional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 Teaching sharing resources: Teachers share their teaching resources which shows different ways to teach and the effectiveness of their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 Ability to teach same topic in different ways to help diverse student.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58</a:t>
            </a:fld>
            <a:endParaRPr lang="en-IN"/>
          </a:p>
        </p:txBody>
      </p:sp>
    </p:spTree>
    <p:extLst>
      <p:ext uri="{BB962C8B-B14F-4D97-AF65-F5344CB8AC3E}">
        <p14:creationId xmlns:p14="http://schemas.microsoft.com/office/powerpoint/2010/main" val="4256035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a:t>
            </a:fld>
            <a:endParaRPr lang="en-IN"/>
          </a:p>
        </p:txBody>
      </p:sp>
    </p:spTree>
    <p:extLst>
      <p:ext uri="{BB962C8B-B14F-4D97-AF65-F5344CB8AC3E}">
        <p14:creationId xmlns:p14="http://schemas.microsoft.com/office/powerpoint/2010/main" val="3469536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Challenges: (For teachers, students, why is it a hard problem [non-stationary/temporal behaviour of students] , how to collaborate information from different students, why online learning over batch learning, technical challenges in using data-intensive forms of learning due to lack of data, credit assignment problem)</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60</a:t>
            </a:fld>
            <a:endParaRPr lang="en-IN"/>
          </a:p>
        </p:txBody>
      </p:sp>
    </p:spTree>
    <p:extLst>
      <p:ext uri="{BB962C8B-B14F-4D97-AF65-F5344CB8AC3E}">
        <p14:creationId xmlns:p14="http://schemas.microsoft.com/office/powerpoint/2010/main" val="686943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challenges exist in both offline and online environment. </a:t>
            </a:r>
          </a:p>
          <a:p>
            <a:endParaRPr lang="en-IN" dirty="0"/>
          </a:p>
          <a:p>
            <a:r>
              <a:rPr lang="en-IN" dirty="0"/>
              <a:t>Offline: </a:t>
            </a:r>
          </a:p>
          <a:p>
            <a:endParaRPr lang="en-IN" dirty="0"/>
          </a:p>
          <a:p>
            <a:r>
              <a:rPr lang="en-IN" dirty="0"/>
              <a:t>Online: </a:t>
            </a:r>
          </a:p>
          <a:p>
            <a:endParaRPr lang="en-IN" dirty="0"/>
          </a:p>
          <a:p>
            <a:r>
              <a:rPr lang="en-IN" dirty="0"/>
              <a:t>Multi-tasking: Teaching, observe students reactions, track time.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Short attention spans. Learning happens in phases. Although there are several phases based on the literature you refer to, there are </a:t>
            </a:r>
            <a:r>
              <a:rPr lang="en-IN" dirty="0" err="1"/>
              <a:t>atleast</a:t>
            </a:r>
            <a:r>
              <a:rPr lang="en-IN" dirty="0"/>
              <a:t> two phases which concern this point. Absorption &amp; Introspection. This is true in any conversation. You first listen to the information and then think about it. Students do this at different rates. Teachers cannot factor this information, due to lack of well known metric for every classroom.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63</a:t>
            </a:fld>
            <a:endParaRPr lang="en-IN"/>
          </a:p>
        </p:txBody>
      </p:sp>
    </p:spTree>
    <p:extLst>
      <p:ext uri="{BB962C8B-B14F-4D97-AF65-F5344CB8AC3E}">
        <p14:creationId xmlns:p14="http://schemas.microsoft.com/office/powerpoint/2010/main" val="2740933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Solving Credit Assignment Problem versus student fatigue: The challenge with traditional reinforcement learning is that its difficult to recognize the actions which affected rewards. This is due to lack of feedback at every step. Applying reinforcement learning for our use case would not be feasible as it would cause student fatigue (as the agent would try to find what the student did not understand &amp; in process that student would feel disillusioned with the system). The system would require large number of data points to learn &amp; give effective results. It’s a good solution for a later date, but not when you don’t have sufficient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65</a:t>
            </a:fld>
            <a:endParaRPr lang="en-IN"/>
          </a:p>
        </p:txBody>
      </p:sp>
    </p:spTree>
    <p:extLst>
      <p:ext uri="{BB962C8B-B14F-4D97-AF65-F5344CB8AC3E}">
        <p14:creationId xmlns:p14="http://schemas.microsoft.com/office/powerpoint/2010/main" val="2992020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E441285-C64A-4A1A-A90E-28959BD03A1D}"/>
              </a:ext>
            </a:extLst>
          </p:cNvPr>
          <p:cNvSpPr>
            <a:spLocks noGrp="1" noRot="1" noChangeAspect="1" noChangeArrowheads="1" noTextEdit="1"/>
          </p:cNvSpPr>
          <p:nvPr>
            <p:ph type="sldImg"/>
          </p:nvPr>
        </p:nvSpPr>
        <p:spPr>
          <a:xfrm>
            <a:off x="1258888" y="720725"/>
            <a:ext cx="4797425" cy="3598863"/>
          </a:xfrm>
          <a:ln/>
        </p:spPr>
      </p:sp>
      <p:sp>
        <p:nvSpPr>
          <p:cNvPr id="38915" name="Rectangle 3">
            <a:extLst>
              <a:ext uri="{FF2B5EF4-FFF2-40B4-BE49-F238E27FC236}">
                <a16:creationId xmlns:a16="http://schemas.microsoft.com/office/drawing/2014/main" id="{40F42025-078D-4635-AEDF-99CBF238E62B}"/>
              </a:ext>
            </a:extLst>
          </p:cNvPr>
          <p:cNvSpPr>
            <a:spLocks noGrp="1" noChangeArrowheads="1"/>
          </p:cNvSpPr>
          <p:nvPr>
            <p:ph type="body" idx="1"/>
          </p:nvPr>
        </p:nvSpPr>
        <p:spPr>
          <a:xfrm>
            <a:off x="730250" y="4560888"/>
            <a:ext cx="5854700" cy="4319587"/>
          </a:xfrm>
          <a:noFill/>
        </p:spPr>
        <p:txBody>
          <a:bodyPr/>
          <a:lstStyle/>
          <a:p>
            <a:endParaRPr lang="en-US" altLang="en-US">
              <a:latin typeface="Times"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Cold start</a:t>
            </a:r>
          </a:p>
          <a:p>
            <a:pPr lvl="1"/>
            <a:r>
              <a:rPr lang="en-US" altLang="en-US" dirty="0"/>
              <a:t>New items or new users come to the system</a:t>
            </a:r>
          </a:p>
          <a:p>
            <a:pPr lvl="1"/>
            <a:r>
              <a:rPr lang="en-US" altLang="en-US" dirty="0"/>
              <a:t>How to obtain data for new items/users (explore/exploit)</a:t>
            </a:r>
          </a:p>
          <a:p>
            <a:pPr lvl="1"/>
            <a:r>
              <a:rPr lang="en-US" altLang="en-US" dirty="0"/>
              <a:t>Once data becomes available, how to quickly update the model</a:t>
            </a:r>
          </a:p>
          <a:p>
            <a:pPr lvl="2"/>
            <a:r>
              <a:rPr lang="en-US" altLang="en-US" dirty="0"/>
              <a:t>Periodic rebuild (e.g., daily): Expensive</a:t>
            </a:r>
          </a:p>
          <a:p>
            <a:pPr lvl="2"/>
            <a:r>
              <a:rPr lang="en-US" altLang="en-US" dirty="0"/>
              <a:t>Continuous online update (e.g., every minute): Cheap</a:t>
            </a:r>
          </a:p>
          <a:p>
            <a:pPr lvl="1"/>
            <a:endParaRPr lang="en-US" altLang="en-US" sz="800" dirty="0"/>
          </a:p>
          <a:p>
            <a:r>
              <a:rPr lang="en-US" altLang="en-US" dirty="0"/>
              <a:t>Concept drift</a:t>
            </a:r>
          </a:p>
          <a:p>
            <a:pPr lvl="1"/>
            <a:r>
              <a:rPr lang="en-US" altLang="en-US" dirty="0"/>
              <a:t>Item popularity, user interest, mood, and user-to-item affinity may change over time</a:t>
            </a:r>
          </a:p>
          <a:p>
            <a:pPr lvl="1"/>
            <a:r>
              <a:rPr lang="en-US" altLang="en-US" dirty="0"/>
              <a:t>How to track the most recent behavior</a:t>
            </a:r>
          </a:p>
          <a:p>
            <a:pPr lvl="2"/>
            <a:r>
              <a:rPr lang="en-US" altLang="en-US" dirty="0"/>
              <a:t>Down-weight old data</a:t>
            </a:r>
          </a:p>
          <a:p>
            <a:pPr lvl="1"/>
            <a:r>
              <a:rPr lang="en-US" altLang="en-US" dirty="0"/>
              <a:t>How to model temporal patterns for better prediction</a:t>
            </a:r>
          </a:p>
          <a:p>
            <a:pPr lvl="2"/>
            <a:r>
              <a:rPr lang="en-US" altLang="en-US" dirty="0"/>
              <a:t>… may not need to be online if the patterns are stationary</a:t>
            </a:r>
          </a:p>
          <a:p>
            <a:endParaRPr lang="en-IN" dirty="0"/>
          </a:p>
          <a:p>
            <a:r>
              <a:rPr lang="en-IN" dirty="0"/>
              <a:t>******************************************************************************************</a:t>
            </a:r>
          </a:p>
          <a:p>
            <a:endParaRPr lang="en-IN" dirty="0"/>
          </a:p>
          <a:p>
            <a:r>
              <a:rPr lang="en-IN" altLang="en-US" dirty="0"/>
              <a:t>Why online model?  Real systems are dynamic!!</a:t>
            </a:r>
          </a:p>
          <a:p>
            <a:r>
              <a:rPr lang="en-IN" altLang="en-US" dirty="0"/>
              <a:t>Cold-start problem: New users/items come to the system</a:t>
            </a:r>
          </a:p>
          <a:p>
            <a:r>
              <a:rPr lang="en-IN" altLang="en-US" dirty="0"/>
              <a:t>	New data should be used a.s.a.p., but rebuilding the entire model is expensive</a:t>
            </a:r>
          </a:p>
          <a:p>
            <a:r>
              <a:rPr lang="en-IN" altLang="en-US" dirty="0"/>
              <a:t>		How to efficiently, incrementally update the model</a:t>
            </a:r>
          </a:p>
          <a:p>
            <a:r>
              <a:rPr lang="en-IN" altLang="en-US" dirty="0"/>
              <a:t>	Similarity-based methods, PLSI, linear and factorization models</a:t>
            </a:r>
          </a:p>
          <a:p>
            <a:r>
              <a:rPr lang="en-IN" altLang="en-US" dirty="0"/>
              <a:t>Concept-drift problem: User/item </a:t>
            </a:r>
            <a:r>
              <a:rPr lang="en-IN" altLang="en-US" dirty="0" err="1"/>
              <a:t>behavior</a:t>
            </a:r>
            <a:r>
              <a:rPr lang="en-IN" altLang="en-US" dirty="0"/>
              <a:t> changes over time</a:t>
            </a:r>
          </a:p>
          <a:p>
            <a:r>
              <a:rPr lang="en-IN" altLang="en-US" dirty="0"/>
              <a:t>	Decay the importance of old data</a:t>
            </a:r>
          </a:p>
          <a:p>
            <a:r>
              <a:rPr lang="en-IN" altLang="en-US" dirty="0"/>
              <a:t>	State-space model</a:t>
            </a:r>
          </a:p>
          <a:p>
            <a:r>
              <a:rPr lang="en-IN" altLang="en-US" dirty="0"/>
              <a:t>	Explicitly model temporal patterns</a:t>
            </a:r>
          </a:p>
          <a:p>
            <a:r>
              <a:rPr lang="en-IN" altLang="en-US" dirty="0"/>
              <a:t>		</a:t>
            </a:r>
            <a:r>
              <a:rPr lang="en-IN" altLang="en-US" dirty="0" err="1"/>
              <a:t>timeSVD</a:t>
            </a:r>
            <a:r>
              <a:rPr lang="en-IN" altLang="en-US" dirty="0"/>
              <a:t>++ for Netflix, tensor factorization</a:t>
            </a:r>
          </a:p>
          <a:p>
            <a:endParaRPr lang="en-IN" altLang="en-US" dirty="0"/>
          </a:p>
          <a:p>
            <a:r>
              <a:rPr lang="en-IN" altLang="en-US" dirty="0"/>
              <a:t>****************************************************************************************</a:t>
            </a:r>
          </a:p>
          <a:p>
            <a:endParaRPr lang="en-IN" dirty="0"/>
          </a:p>
          <a:p>
            <a:r>
              <a:rPr lang="en-IN" dirty="0"/>
              <a:t>Online learning helps learning on the go/incremental online update</a:t>
            </a:r>
          </a:p>
          <a:p>
            <a:pPr lvl="3"/>
            <a:endParaRPr lang="en-US" dirty="0"/>
          </a:p>
          <a:p>
            <a:pPr lvl="3"/>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70</a:t>
            </a:fld>
            <a:endParaRPr lang="en-IN"/>
          </a:p>
        </p:txBody>
      </p:sp>
    </p:spTree>
    <p:extLst>
      <p:ext uri="{BB962C8B-B14F-4D97-AF65-F5344CB8AC3E}">
        <p14:creationId xmlns:p14="http://schemas.microsoft.com/office/powerpoint/2010/main" val="2520795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normal distribution is symmetric about the mean. However, real world data is not always symmetric. It could be skewed. How do we decide whether the data should be skewed towards the left or right. We wanted our dataset to represent diverse student population and a skewed dataset would not help us accomplish it. </a:t>
            </a:r>
          </a:p>
          <a:p>
            <a:endParaRPr lang="en-IN" dirty="0"/>
          </a:p>
          <a:p>
            <a:r>
              <a:rPr lang="en-IN" dirty="0"/>
              <a:t>We did not want to make strong assumptions about a dataset which when there is no conclusive literature supporting a claim.</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73</a:t>
            </a:fld>
            <a:endParaRPr lang="en-IN"/>
          </a:p>
        </p:txBody>
      </p:sp>
    </p:spTree>
    <p:extLst>
      <p:ext uri="{BB962C8B-B14F-4D97-AF65-F5344CB8AC3E}">
        <p14:creationId xmlns:p14="http://schemas.microsoft.com/office/powerpoint/2010/main" val="2812248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Dataset</a:t>
            </a:r>
          </a:p>
          <a:p>
            <a:pPr lvl="1"/>
            <a:r>
              <a:rPr lang="en-IN" dirty="0"/>
              <a:t>Courses</a:t>
            </a:r>
          </a:p>
          <a:p>
            <a:pPr lvl="1"/>
            <a:r>
              <a:rPr lang="en-IN" dirty="0"/>
              <a:t>Student Context</a:t>
            </a:r>
          </a:p>
          <a:p>
            <a:pPr lvl="1"/>
            <a:r>
              <a:rPr lang="en-IN" dirty="0"/>
              <a:t>Content Context</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75</a:t>
            </a:fld>
            <a:endParaRPr lang="en-IN"/>
          </a:p>
        </p:txBody>
      </p:sp>
    </p:spTree>
    <p:extLst>
      <p:ext uri="{BB962C8B-B14F-4D97-AF65-F5344CB8AC3E}">
        <p14:creationId xmlns:p14="http://schemas.microsoft.com/office/powerpoint/2010/main" val="4129808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Dataset is representative of students: Covers the diversity of students, contextual features, features have been mined from relevant sources (we don’t focus on how the features are extracted, data is pre-processed. Dimensionality reduction is assumed to be done. It helps speed up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 course is created using the proposed teaching methodology. Every topics has ‘n’ content items, where ‘n’ is a natural number greater than or equal to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79</a:t>
            </a:fld>
            <a:endParaRPr lang="en-IN"/>
          </a:p>
        </p:txBody>
      </p:sp>
    </p:spTree>
    <p:extLst>
      <p:ext uri="{BB962C8B-B14F-4D97-AF65-F5344CB8AC3E}">
        <p14:creationId xmlns:p14="http://schemas.microsoft.com/office/powerpoint/2010/main" val="2946851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Scientific Experimental Set Up: No need to open up and the brains and watching what is going on. An experimental student groups representing diverse students would help us gain an understanding that could help future generations.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Reliably generalizing features of teaching material, methods and strategies is a different field of research.</a:t>
            </a:r>
          </a:p>
        </p:txBody>
      </p:sp>
      <p:sp>
        <p:nvSpPr>
          <p:cNvPr id="4" name="Slide Number Placeholder 3"/>
          <p:cNvSpPr>
            <a:spLocks noGrp="1"/>
          </p:cNvSpPr>
          <p:nvPr>
            <p:ph type="sldNum" sz="quarter" idx="5"/>
          </p:nvPr>
        </p:nvSpPr>
        <p:spPr/>
        <p:txBody>
          <a:bodyPr/>
          <a:lstStyle/>
          <a:p>
            <a:fld id="{5E8788D7-324D-4A0B-AAF0-F922EBC6BEA4}" type="slidenum">
              <a:rPr lang="en-IN" smtClean="0"/>
              <a:t>80</a:t>
            </a:fld>
            <a:endParaRPr lang="en-IN"/>
          </a:p>
        </p:txBody>
      </p:sp>
    </p:spTree>
    <p:extLst>
      <p:ext uri="{BB962C8B-B14F-4D97-AF65-F5344CB8AC3E}">
        <p14:creationId xmlns:p14="http://schemas.microsoft.com/office/powerpoint/2010/main" val="3150343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Train / Test split : This would required a large amount of data. Also, there is no defined notion of good content versus content that not good. A good content is one that a student understands. That does not mean that content would be good for every student, as another students with a different prior knowledge might not find it useful or good enough to help them understand. Lets take an example. </a:t>
            </a:r>
          </a:p>
          <a:p>
            <a:endParaRPr lang="en-IN" dirty="0"/>
          </a:p>
          <a:p>
            <a:r>
              <a:rPr lang="en-IN" dirty="0"/>
              <a:t>George and Nishant are students taking a class. They are totally different students in terms of how they absorb information &amp; think through it. Say, we’re trying to evaluate our algorithm using the conventional method of evaluation, the train/test split. This data is labelled to measure how well our algorithm has learnt. Labelled as consistent, which means a cat would always be a cat. </a:t>
            </a:r>
          </a:p>
          <a:p>
            <a:endParaRPr lang="en-IN" dirty="0"/>
          </a:p>
          <a:p>
            <a:r>
              <a:rPr lang="en-IN" dirty="0"/>
              <a:t>For adaptive teaching, lets say we have a train / test split, which is labelled. What if our learning algorithm predicted a different content item than the one labelled ? Does it mean its prediction is bad ? Well that’s subjective. If the student gives a reward then it is good. Without reward is probably not good for this student.  </a:t>
            </a:r>
          </a:p>
          <a:p>
            <a:endParaRPr lang="en-IN" dirty="0"/>
          </a:p>
          <a:p>
            <a:r>
              <a:rPr lang="en-IN" dirty="0"/>
              <a:t>Point is, there is no perfect notion of right or wrong. Unless you try you won’t find out if a content item would give a reward. However, if we keep trying different content items, it is likely that students could feel disillusioned with a system that does not understand their needs. That’s where skipping comes in. </a:t>
            </a:r>
          </a:p>
          <a:p>
            <a:endParaRPr lang="en-IN" dirty="0"/>
          </a:p>
          <a:p>
            <a:r>
              <a:rPr lang="en-IN" dirty="0"/>
              <a:t>Skipping gives teachers feedback on topics students are actually struggling with. They can use this information to drive their classrooms to help students learn topics they actually need help with. </a:t>
            </a: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81</a:t>
            </a:fld>
            <a:endParaRPr lang="en-IN"/>
          </a:p>
        </p:txBody>
      </p:sp>
    </p:spTree>
    <p:extLst>
      <p:ext uri="{BB962C8B-B14F-4D97-AF65-F5344CB8AC3E}">
        <p14:creationId xmlns:p14="http://schemas.microsoft.com/office/powerpoint/2010/main" val="3677639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Actions could be reading a book or article, listening to a podcast, watching a video, or interacting with the system by answering quizzes.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8</a:t>
            </a:fld>
            <a:endParaRPr lang="en-IN"/>
          </a:p>
        </p:txBody>
      </p:sp>
    </p:spTree>
    <p:extLst>
      <p:ext uri="{BB962C8B-B14F-4D97-AF65-F5344CB8AC3E}">
        <p14:creationId xmlns:p14="http://schemas.microsoft.com/office/powerpoint/2010/main" val="3163652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present a novel baseline algorithm for our proposed adaptive teaching methodology which learns from students and contents for each topic to create a personalized learning path for every student. It adapts dynamically based on student's feedback and learning preferences. </a:t>
            </a:r>
          </a:p>
          <a:p>
            <a:endParaRPr lang="en-IN" dirty="0"/>
          </a:p>
          <a:p>
            <a:r>
              <a:rPr lang="en-IN" dirty="0"/>
              <a:t>We also provide a skip feature which is meant to keep a student engaged to increase their retention as well as provide feedback to teachers by recognizing the challenges faced by a student early in the course.</a:t>
            </a:r>
          </a:p>
          <a:p>
            <a:endParaRPr lang="en-IN" dirty="0"/>
          </a:p>
          <a:p>
            <a:r>
              <a:rPr lang="en-IN" dirty="0"/>
              <a:t>Our online learning algorithm gives close to optimal results over a synthesized unbiased heterogeneous dataset.</a:t>
            </a:r>
          </a:p>
        </p:txBody>
      </p:sp>
      <p:sp>
        <p:nvSpPr>
          <p:cNvPr id="4" name="Slide Number Placeholder 3"/>
          <p:cNvSpPr>
            <a:spLocks noGrp="1"/>
          </p:cNvSpPr>
          <p:nvPr>
            <p:ph type="sldNum" sz="quarter" idx="5"/>
          </p:nvPr>
        </p:nvSpPr>
        <p:spPr/>
        <p:txBody>
          <a:bodyPr/>
          <a:lstStyle/>
          <a:p>
            <a:fld id="{5E8788D7-324D-4A0B-AAF0-F922EBC6BEA4}" type="slidenum">
              <a:rPr lang="en-IN" smtClean="0"/>
              <a:t>9</a:t>
            </a:fld>
            <a:endParaRPr lang="en-IN"/>
          </a:p>
        </p:txBody>
      </p:sp>
    </p:spTree>
    <p:extLst>
      <p:ext uri="{BB962C8B-B14F-4D97-AF65-F5344CB8AC3E}">
        <p14:creationId xmlns:p14="http://schemas.microsoft.com/office/powerpoint/2010/main" val="2940467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C51DAF6-9224-41A7-AB09-0FAAE26BF324}"/>
              </a:ext>
            </a:extLst>
          </p:cNvPr>
          <p:cNvSpPr>
            <a:spLocks noGrp="1" noRot="1" noChangeAspect="1" noChangeArrowheads="1" noTextEdit="1"/>
          </p:cNvSpPr>
          <p:nvPr>
            <p:ph type="sldImg"/>
          </p:nvPr>
        </p:nvSpPr>
        <p:spPr>
          <a:xfrm>
            <a:off x="458788" y="720725"/>
            <a:ext cx="6397625" cy="3598863"/>
          </a:xfrm>
          <a:ln/>
        </p:spPr>
      </p:sp>
      <p:sp>
        <p:nvSpPr>
          <p:cNvPr id="22531" name="Rectangle 3">
            <a:extLst>
              <a:ext uri="{FF2B5EF4-FFF2-40B4-BE49-F238E27FC236}">
                <a16:creationId xmlns:a16="http://schemas.microsoft.com/office/drawing/2014/main" id="{44BB24E0-090B-46F4-99F9-BF7CC0737C49}"/>
              </a:ext>
            </a:extLst>
          </p:cNvPr>
          <p:cNvSpPr>
            <a:spLocks noGrp="1" noChangeArrowheads="1"/>
          </p:cNvSpPr>
          <p:nvPr>
            <p:ph type="body" idx="1"/>
          </p:nvPr>
        </p:nvSpPr>
        <p:spPr>
          <a:xfrm>
            <a:off x="730250" y="4560888"/>
            <a:ext cx="5854700" cy="4319587"/>
          </a:xfr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cs typeface="Arial" panose="020B0604020202020204" pitchFamily="34" charset="0"/>
              </a:rPr>
              <a:t>For now, we are attacking the problem of choosing best article/arm for all users</a:t>
            </a:r>
          </a:p>
          <a:p>
            <a:endParaRPr lang="en-US" altLang="en-US" dirty="0">
              <a:latin typeface="Times"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FC0FE14-58D3-4E0F-B0AA-005C13F51A27}"/>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7DD5746B-08FA-449C-9C10-928A9D009EBE}"/>
              </a:ext>
            </a:extLst>
          </p:cNvPr>
          <p:cNvSpPr>
            <a:spLocks noGrp="1" noChangeArrowheads="1"/>
          </p:cNvSpPr>
          <p:nvPr>
            <p:ph type="body" idx="1"/>
          </p:nvPr>
        </p:nvSpPr>
        <p:spPr>
          <a:xfrm>
            <a:off x="731838" y="4562475"/>
            <a:ext cx="5851525" cy="4319588"/>
          </a:xfr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accent2"/>
                </a:solidFill>
              </a:rPr>
              <a:t>But, the best arm is not known unless you have an </a:t>
            </a:r>
            <a:r>
              <a:rPr lang="en-US" altLang="en-US" sz="1200" b="1" dirty="0">
                <a:solidFill>
                  <a:srgbClr val="A50021"/>
                </a:solidFill>
              </a:rPr>
              <a:t>oracle.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accent2"/>
              </a:solidFill>
            </a:endParaRPr>
          </a:p>
          <a:p>
            <a:endParaRPr lang="en-US" altLang="en-US" dirty="0">
              <a:latin typeface="Times"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F46D4E2-039B-476C-AD59-378E1FAE5143}"/>
              </a:ext>
            </a:extLst>
          </p:cNvPr>
          <p:cNvSpPr>
            <a:spLocks noGrp="1" noRot="1" noChangeAspect="1" noChangeArrowheads="1" noTextEdit="1"/>
          </p:cNvSpPr>
          <p:nvPr>
            <p:ph type="sldImg"/>
          </p:nvPr>
        </p:nvSpPr>
        <p:spPr>
          <a:xfrm>
            <a:off x="458788" y="720725"/>
            <a:ext cx="6397625" cy="3598863"/>
          </a:xfrm>
          <a:ln/>
        </p:spPr>
      </p:sp>
      <p:sp>
        <p:nvSpPr>
          <p:cNvPr id="36867" name="Rectangle 3">
            <a:extLst>
              <a:ext uri="{FF2B5EF4-FFF2-40B4-BE49-F238E27FC236}">
                <a16:creationId xmlns:a16="http://schemas.microsoft.com/office/drawing/2014/main" id="{7AB142CE-7876-48E2-8CC1-3C974552AF65}"/>
              </a:ext>
            </a:extLst>
          </p:cNvPr>
          <p:cNvSpPr>
            <a:spLocks noGrp="1" noChangeArrowheads="1"/>
          </p:cNvSpPr>
          <p:nvPr>
            <p:ph type="body" idx="1"/>
          </p:nvPr>
        </p:nvSpPr>
        <p:spPr>
          <a:xfrm>
            <a:off x="730250" y="4560888"/>
            <a:ext cx="5854700" cy="4319587"/>
          </a:xfrm>
          <a:noFill/>
        </p:spPr>
        <p:txBody>
          <a:bodyPr/>
          <a:lstStyle/>
          <a:p>
            <a:r>
              <a:rPr lang="en-IN" altLang="en-US" dirty="0">
                <a:latin typeface="Times" panose="02020603050405020304" pitchFamily="18" charset="0"/>
              </a:rPr>
              <a:t>It is based on the principle of \</a:t>
            </a:r>
            <a:r>
              <a:rPr lang="en-IN" altLang="en-US" dirty="0" err="1">
                <a:latin typeface="Times" panose="02020603050405020304" pitchFamily="18" charset="0"/>
              </a:rPr>
              <a:t>textit</a:t>
            </a:r>
            <a:r>
              <a:rPr lang="en-IN" altLang="en-US" dirty="0">
                <a:latin typeface="Times" panose="02020603050405020304" pitchFamily="18" charset="0"/>
              </a:rPr>
              <a:t>{being optimistic} by choosing actions which have the highest potential for reward. The reason this works is that when acting optimistically, one of two things happens. Either the optimism was well justified, in which case the learner is already acting optimally, or the optimism was not justified. In the latter case, the algorithm takes some action that they believed might give a reward when in fact it does not. If this happens sufficiently often, then the algorithm will learn the real reward of this action and not choose it in the future \cite{</a:t>
            </a:r>
            <a:r>
              <a:rPr lang="en-IN" altLang="en-US" dirty="0" err="1">
                <a:latin typeface="Times" panose="02020603050405020304" pitchFamily="18" charset="0"/>
              </a:rPr>
              <a:t>banditalgs</a:t>
            </a:r>
            <a:r>
              <a:rPr lang="en-IN" altLang="en-US" dirty="0">
                <a:latin typeface="Times" panose="02020603050405020304" pitchFamily="18" charset="0"/>
              </a:rPr>
              <a:t>}. UCB algorithms estimate the expected reward for each arm by adding estimated sample mean of an arm with it's upper confidence bound. </a:t>
            </a:r>
            <a:endParaRPr lang="en-US" altLang="en-US" dirty="0">
              <a:latin typeface="Times"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m:rPr>
                          <m:nor/>
                        </m:rPr>
                        <a:rPr lang="en-IN" dirty="0" smtClean="0"/>
                        <m:t>Total</m:t>
                      </m:r>
                      <m:r>
                        <m:rPr>
                          <m:nor/>
                        </m:rPr>
                        <a:rPr lang="en-IN" dirty="0" smtClean="0"/>
                        <m:t> </m:t>
                      </m:r>
                      <m:r>
                        <m:rPr>
                          <m:nor/>
                        </m:rPr>
                        <a:rPr lang="en-IN" dirty="0" smtClean="0"/>
                        <m:t>reward</m:t>
                      </m:r>
                      <m:r>
                        <m:rPr>
                          <m:nor/>
                        </m:rPr>
                        <a:rPr lang="en-IN" dirty="0" smtClean="0"/>
                        <m:t> </m:t>
                      </m:r>
                      <m:r>
                        <m:rPr>
                          <m:nor/>
                        </m:rPr>
                        <a:rPr lang="en-IN" dirty="0" smtClean="0"/>
                        <m:t>received</m:t>
                      </m:r>
                      <m:r>
                        <m:rPr>
                          <m:nor/>
                        </m:rPr>
                        <a:rPr lang="en-IN" dirty="0" smtClean="0"/>
                        <m:t> </m:t>
                      </m:r>
                      <m:r>
                        <m:rPr>
                          <m:nor/>
                        </m:rPr>
                        <a:rPr lang="en-IN" dirty="0" smtClean="0"/>
                        <m:t>for</m:t>
                      </m:r>
                      <m:r>
                        <m:rPr>
                          <m:nor/>
                        </m:rPr>
                        <a:rPr lang="en-IN" dirty="0" smtClean="0"/>
                        <m:t> </m:t>
                      </m:r>
                      <m:r>
                        <m:rPr>
                          <m:nor/>
                        </m:rPr>
                        <a:rPr lang="en-IN" dirty="0" smtClean="0"/>
                        <m:t>pulling</m:t>
                      </m:r>
                      <m:r>
                        <m:rPr>
                          <m:nor/>
                        </m:rPr>
                        <a:rPr lang="en-IN" dirty="0" smtClean="0"/>
                        <m:t> </m:t>
                      </m:r>
                      <m:r>
                        <m:rPr>
                          <m:nor/>
                        </m:rPr>
                        <a:rPr lang="en-IN" dirty="0" smtClean="0"/>
                        <m:t>arm</m:t>
                      </m:r>
                      <m:r>
                        <m:rPr>
                          <m:nor/>
                        </m:rPr>
                        <a:rPr lang="en-IN" dirty="0" smtClean="0"/>
                        <m:t> </m:t>
                      </m:r>
                      <m:r>
                        <m:rPr>
                          <m:nor/>
                        </m:rPr>
                        <a:rPr lang="en-IN" dirty="0" smtClean="0"/>
                        <m:t>ai</m:t>
                      </m:r>
                    </m:oMath>
                  </m:oMathPara>
                </a14:m>
                <a:endParaRPr lang="en-IN" dirty="0"/>
              </a:p>
            </p:txBody>
          </p:sp>
        </mc:Choice>
        <mc:Fallback xmlns="">
          <p:sp>
            <p:nvSpPr>
              <p:cNvPr id="3" name="Notes Placeholder 2"/>
              <p:cNvSpPr>
                <a:spLocks noGrp="1"/>
              </p:cNvSpPr>
              <p:nvPr>
                <p:ph type="body" idx="1"/>
              </p:nvPr>
            </p:nvSpPr>
            <p:spPr/>
            <p:txBody>
              <a:bodyPr/>
              <a:lstStyle/>
              <a:p>
                <a:r>
                  <a:rPr lang="en-IN" i="0" dirty="0">
                    <a:latin typeface="Cambria Math" panose="02040503050406030204" pitchFamily="18" charset="0"/>
                  </a:rPr>
                  <a:t>"Total reward received for pulling arm ai</a:t>
                </a:r>
                <a:r>
                  <a:rPr lang="en-IN" i="0" dirty="0"/>
                  <a:t>"</a:t>
                </a:r>
                <a:endParaRPr lang="en-IN" dirty="0"/>
              </a:p>
            </p:txBody>
          </p:sp>
        </mc:Fallback>
      </mc:AlternateContent>
      <p:sp>
        <p:nvSpPr>
          <p:cNvPr id="4" name="Slide Number Placeholder 3"/>
          <p:cNvSpPr>
            <a:spLocks noGrp="1"/>
          </p:cNvSpPr>
          <p:nvPr>
            <p:ph type="sldNum" sz="quarter" idx="5"/>
          </p:nvPr>
        </p:nvSpPr>
        <p:spPr/>
        <p:txBody>
          <a:bodyPr/>
          <a:lstStyle/>
          <a:p>
            <a:fld id="{5E8788D7-324D-4A0B-AAF0-F922EBC6BEA4}" type="slidenum">
              <a:rPr lang="en-IN" smtClean="0"/>
              <a:t>16</a:t>
            </a:fld>
            <a:endParaRPr lang="en-IN"/>
          </a:p>
        </p:txBody>
      </p:sp>
    </p:spTree>
    <p:extLst>
      <p:ext uri="{BB962C8B-B14F-4D97-AF65-F5344CB8AC3E}">
        <p14:creationId xmlns:p14="http://schemas.microsoft.com/office/powerpoint/2010/main" val="1559423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94A1-9909-4DD8-AC08-AE6135DD52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01869B-1BE2-4E39-8342-EA8AA3B78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77FE36-8407-46F6-B169-9423C2CFDF5E}"/>
              </a:ext>
            </a:extLst>
          </p:cNvPr>
          <p:cNvSpPr>
            <a:spLocks noGrp="1"/>
          </p:cNvSpPr>
          <p:nvPr>
            <p:ph type="dt" sz="half" idx="10"/>
          </p:nvPr>
        </p:nvSpPr>
        <p:spPr/>
        <p:txBody>
          <a:bodyPr/>
          <a:lstStyle/>
          <a:p>
            <a:fld id="{764D27B5-1805-461D-9020-3841D5055E7F}" type="datetimeFigureOut">
              <a:rPr lang="en-IN" smtClean="0"/>
              <a:t>06-12-2018</a:t>
            </a:fld>
            <a:endParaRPr lang="en-IN"/>
          </a:p>
        </p:txBody>
      </p:sp>
      <p:sp>
        <p:nvSpPr>
          <p:cNvPr id="5" name="Footer Placeholder 4">
            <a:extLst>
              <a:ext uri="{FF2B5EF4-FFF2-40B4-BE49-F238E27FC236}">
                <a16:creationId xmlns:a16="http://schemas.microsoft.com/office/drawing/2014/main" id="{CD1ED6FA-EA4B-4025-8BAC-1F61621BAB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D0399D-738B-4103-B540-FA85B09C7DDB}"/>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2767801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C8CF-E917-422E-BE74-6B23F99DA1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3A8899-464A-4769-805A-02DA433EA5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E3EBBD-0260-4BF5-9394-A9A9BA632B94}"/>
              </a:ext>
            </a:extLst>
          </p:cNvPr>
          <p:cNvSpPr>
            <a:spLocks noGrp="1"/>
          </p:cNvSpPr>
          <p:nvPr>
            <p:ph type="dt" sz="half" idx="10"/>
          </p:nvPr>
        </p:nvSpPr>
        <p:spPr/>
        <p:txBody>
          <a:bodyPr/>
          <a:lstStyle/>
          <a:p>
            <a:fld id="{764D27B5-1805-461D-9020-3841D5055E7F}" type="datetimeFigureOut">
              <a:rPr lang="en-IN" smtClean="0"/>
              <a:t>06-12-2018</a:t>
            </a:fld>
            <a:endParaRPr lang="en-IN"/>
          </a:p>
        </p:txBody>
      </p:sp>
      <p:sp>
        <p:nvSpPr>
          <p:cNvPr id="5" name="Footer Placeholder 4">
            <a:extLst>
              <a:ext uri="{FF2B5EF4-FFF2-40B4-BE49-F238E27FC236}">
                <a16:creationId xmlns:a16="http://schemas.microsoft.com/office/drawing/2014/main" id="{0D73A4B8-5FA4-48A2-959A-048C2378DF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49FBCD-0EE4-40AD-BE41-CD8702B7DFCB}"/>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421679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B9F66-C37C-4ABC-866E-9009385A6A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EA59B2-CE63-4E84-B59E-289A2B98D6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1DEC71-10EC-4496-8780-6CD4A4D6E8D2}"/>
              </a:ext>
            </a:extLst>
          </p:cNvPr>
          <p:cNvSpPr>
            <a:spLocks noGrp="1"/>
          </p:cNvSpPr>
          <p:nvPr>
            <p:ph type="dt" sz="half" idx="10"/>
          </p:nvPr>
        </p:nvSpPr>
        <p:spPr/>
        <p:txBody>
          <a:bodyPr/>
          <a:lstStyle/>
          <a:p>
            <a:fld id="{764D27B5-1805-461D-9020-3841D5055E7F}" type="datetimeFigureOut">
              <a:rPr lang="en-IN" smtClean="0"/>
              <a:t>06-12-2018</a:t>
            </a:fld>
            <a:endParaRPr lang="en-IN"/>
          </a:p>
        </p:txBody>
      </p:sp>
      <p:sp>
        <p:nvSpPr>
          <p:cNvPr id="5" name="Footer Placeholder 4">
            <a:extLst>
              <a:ext uri="{FF2B5EF4-FFF2-40B4-BE49-F238E27FC236}">
                <a16:creationId xmlns:a16="http://schemas.microsoft.com/office/drawing/2014/main" id="{E193DE6E-4031-4462-9C49-5635AEB6AD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E77B07-A71B-48B4-919B-FD44746C2953}"/>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329388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7B43-B6E1-4106-9DD8-2D97CF4FDC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DF9351-4CBC-4936-9719-1559470EC3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DDB116-6120-4F5C-A659-6BDF5A3C103C}"/>
              </a:ext>
            </a:extLst>
          </p:cNvPr>
          <p:cNvSpPr>
            <a:spLocks noGrp="1"/>
          </p:cNvSpPr>
          <p:nvPr>
            <p:ph type="dt" sz="half" idx="10"/>
          </p:nvPr>
        </p:nvSpPr>
        <p:spPr/>
        <p:txBody>
          <a:bodyPr/>
          <a:lstStyle/>
          <a:p>
            <a:fld id="{764D27B5-1805-461D-9020-3841D5055E7F}" type="datetimeFigureOut">
              <a:rPr lang="en-IN" smtClean="0"/>
              <a:t>06-12-2018</a:t>
            </a:fld>
            <a:endParaRPr lang="en-IN"/>
          </a:p>
        </p:txBody>
      </p:sp>
      <p:sp>
        <p:nvSpPr>
          <p:cNvPr id="5" name="Footer Placeholder 4">
            <a:extLst>
              <a:ext uri="{FF2B5EF4-FFF2-40B4-BE49-F238E27FC236}">
                <a16:creationId xmlns:a16="http://schemas.microsoft.com/office/drawing/2014/main" id="{D624EFCF-D4CA-465E-9123-770ED07661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6F2AE-E656-41F7-AECC-263E890A4405}"/>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159934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13CB-1122-412F-8BD8-F1F3C6C829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526C74-219C-4979-9D22-08A02E242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11FB7D-76E2-49D2-9E62-2E23E5E7101D}"/>
              </a:ext>
            </a:extLst>
          </p:cNvPr>
          <p:cNvSpPr>
            <a:spLocks noGrp="1"/>
          </p:cNvSpPr>
          <p:nvPr>
            <p:ph type="dt" sz="half" idx="10"/>
          </p:nvPr>
        </p:nvSpPr>
        <p:spPr/>
        <p:txBody>
          <a:bodyPr/>
          <a:lstStyle/>
          <a:p>
            <a:fld id="{764D27B5-1805-461D-9020-3841D5055E7F}" type="datetimeFigureOut">
              <a:rPr lang="en-IN" smtClean="0"/>
              <a:t>06-12-2018</a:t>
            </a:fld>
            <a:endParaRPr lang="en-IN"/>
          </a:p>
        </p:txBody>
      </p:sp>
      <p:sp>
        <p:nvSpPr>
          <p:cNvPr id="5" name="Footer Placeholder 4">
            <a:extLst>
              <a:ext uri="{FF2B5EF4-FFF2-40B4-BE49-F238E27FC236}">
                <a16:creationId xmlns:a16="http://schemas.microsoft.com/office/drawing/2014/main" id="{D48541DF-AA29-4F49-94BB-E862047E8E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5D73E4-01BB-47CD-97C6-D1B36B6507EF}"/>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397859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20A8-C749-4552-AD53-533ABC330E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8F3552-4C40-41FC-9671-D8BC286ACE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8E526E-6F01-4E81-A26D-019137C988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C36A79-627B-479B-B30A-4F0C3D6D963F}"/>
              </a:ext>
            </a:extLst>
          </p:cNvPr>
          <p:cNvSpPr>
            <a:spLocks noGrp="1"/>
          </p:cNvSpPr>
          <p:nvPr>
            <p:ph type="dt" sz="half" idx="10"/>
          </p:nvPr>
        </p:nvSpPr>
        <p:spPr/>
        <p:txBody>
          <a:bodyPr/>
          <a:lstStyle/>
          <a:p>
            <a:fld id="{764D27B5-1805-461D-9020-3841D5055E7F}" type="datetimeFigureOut">
              <a:rPr lang="en-IN" smtClean="0"/>
              <a:t>06-12-2018</a:t>
            </a:fld>
            <a:endParaRPr lang="en-IN"/>
          </a:p>
        </p:txBody>
      </p:sp>
      <p:sp>
        <p:nvSpPr>
          <p:cNvPr id="6" name="Footer Placeholder 5">
            <a:extLst>
              <a:ext uri="{FF2B5EF4-FFF2-40B4-BE49-F238E27FC236}">
                <a16:creationId xmlns:a16="http://schemas.microsoft.com/office/drawing/2014/main" id="{6F9D6240-A80A-4491-BE99-768FED218B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69C997-DEF3-4D91-9395-654493F9D7C0}"/>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368983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805F1-8F73-4FE0-B6D1-D2879BA972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154E61-4AD9-4EF2-B1AB-C5B0CA0197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4EFB24-4109-440C-821B-C3AC6A8C1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683AAD-6752-4ED0-B087-23F4A83317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13471CF-998F-4D14-AEB3-C7610C6CF50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F7B0D1-F57F-481B-A99F-531023AF96E2}"/>
              </a:ext>
            </a:extLst>
          </p:cNvPr>
          <p:cNvSpPr>
            <a:spLocks noGrp="1"/>
          </p:cNvSpPr>
          <p:nvPr>
            <p:ph type="dt" sz="half" idx="10"/>
          </p:nvPr>
        </p:nvSpPr>
        <p:spPr/>
        <p:txBody>
          <a:bodyPr/>
          <a:lstStyle/>
          <a:p>
            <a:fld id="{764D27B5-1805-461D-9020-3841D5055E7F}" type="datetimeFigureOut">
              <a:rPr lang="en-IN" smtClean="0"/>
              <a:t>06-12-2018</a:t>
            </a:fld>
            <a:endParaRPr lang="en-IN"/>
          </a:p>
        </p:txBody>
      </p:sp>
      <p:sp>
        <p:nvSpPr>
          <p:cNvPr id="8" name="Footer Placeholder 7">
            <a:extLst>
              <a:ext uri="{FF2B5EF4-FFF2-40B4-BE49-F238E27FC236}">
                <a16:creationId xmlns:a16="http://schemas.microsoft.com/office/drawing/2014/main" id="{378551BE-1197-4970-87FE-DE892803627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5B3902F-BB34-46BB-B13D-7178FFDA8319}"/>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2858699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1E64E-41AC-43FD-9410-766CAEB3EE2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46DC7C-79FC-40E6-831C-11466FF8283D}"/>
              </a:ext>
            </a:extLst>
          </p:cNvPr>
          <p:cNvSpPr>
            <a:spLocks noGrp="1"/>
          </p:cNvSpPr>
          <p:nvPr>
            <p:ph type="dt" sz="half" idx="10"/>
          </p:nvPr>
        </p:nvSpPr>
        <p:spPr/>
        <p:txBody>
          <a:bodyPr/>
          <a:lstStyle/>
          <a:p>
            <a:fld id="{764D27B5-1805-461D-9020-3841D5055E7F}" type="datetimeFigureOut">
              <a:rPr lang="en-IN" smtClean="0"/>
              <a:t>06-12-2018</a:t>
            </a:fld>
            <a:endParaRPr lang="en-IN"/>
          </a:p>
        </p:txBody>
      </p:sp>
      <p:sp>
        <p:nvSpPr>
          <p:cNvPr id="4" name="Footer Placeholder 3">
            <a:extLst>
              <a:ext uri="{FF2B5EF4-FFF2-40B4-BE49-F238E27FC236}">
                <a16:creationId xmlns:a16="http://schemas.microsoft.com/office/drawing/2014/main" id="{B7B3DC31-1D83-4273-A439-F2403C18C43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AD7F60E-0EB5-4C79-8FFD-0A237CC6CFC3}"/>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751284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F94E2F-B306-4640-B0AD-7AA315F6428A}"/>
              </a:ext>
            </a:extLst>
          </p:cNvPr>
          <p:cNvSpPr>
            <a:spLocks noGrp="1"/>
          </p:cNvSpPr>
          <p:nvPr>
            <p:ph type="dt" sz="half" idx="10"/>
          </p:nvPr>
        </p:nvSpPr>
        <p:spPr/>
        <p:txBody>
          <a:bodyPr/>
          <a:lstStyle/>
          <a:p>
            <a:fld id="{764D27B5-1805-461D-9020-3841D5055E7F}" type="datetimeFigureOut">
              <a:rPr lang="en-IN" smtClean="0"/>
              <a:t>06-12-2018</a:t>
            </a:fld>
            <a:endParaRPr lang="en-IN"/>
          </a:p>
        </p:txBody>
      </p:sp>
      <p:sp>
        <p:nvSpPr>
          <p:cNvPr id="3" name="Footer Placeholder 2">
            <a:extLst>
              <a:ext uri="{FF2B5EF4-FFF2-40B4-BE49-F238E27FC236}">
                <a16:creationId xmlns:a16="http://schemas.microsoft.com/office/drawing/2014/main" id="{E848E3B2-E6FF-4C42-986D-5DE55453531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1F07E48-405C-4D5F-8916-562C01EA8959}"/>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2257780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2C7A-E7C4-4788-9298-80392A81F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05052C-DC27-4369-8C11-9A8EC14B47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B8CB84-4EF7-4917-B2DE-E6B043646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052C22-7ECC-40F0-B322-6ACBA1B84EB8}"/>
              </a:ext>
            </a:extLst>
          </p:cNvPr>
          <p:cNvSpPr>
            <a:spLocks noGrp="1"/>
          </p:cNvSpPr>
          <p:nvPr>
            <p:ph type="dt" sz="half" idx="10"/>
          </p:nvPr>
        </p:nvSpPr>
        <p:spPr/>
        <p:txBody>
          <a:bodyPr/>
          <a:lstStyle/>
          <a:p>
            <a:fld id="{764D27B5-1805-461D-9020-3841D5055E7F}" type="datetimeFigureOut">
              <a:rPr lang="en-IN" smtClean="0"/>
              <a:t>06-12-2018</a:t>
            </a:fld>
            <a:endParaRPr lang="en-IN"/>
          </a:p>
        </p:txBody>
      </p:sp>
      <p:sp>
        <p:nvSpPr>
          <p:cNvPr id="6" name="Footer Placeholder 5">
            <a:extLst>
              <a:ext uri="{FF2B5EF4-FFF2-40B4-BE49-F238E27FC236}">
                <a16:creationId xmlns:a16="http://schemas.microsoft.com/office/drawing/2014/main" id="{F903E281-9D29-4E84-9779-8CAE05C36D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3664D-41A8-4F35-BA32-480C672DCD5F}"/>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196856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AD8B-31BD-434E-8267-82070FCBD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336DA8-64CB-483F-8CEF-922B8924F8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31E8C4-BC6A-4760-AD52-6797DC3D45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12A75D-C8BA-4A26-8162-F8418C3559CA}"/>
              </a:ext>
            </a:extLst>
          </p:cNvPr>
          <p:cNvSpPr>
            <a:spLocks noGrp="1"/>
          </p:cNvSpPr>
          <p:nvPr>
            <p:ph type="dt" sz="half" idx="10"/>
          </p:nvPr>
        </p:nvSpPr>
        <p:spPr/>
        <p:txBody>
          <a:bodyPr/>
          <a:lstStyle/>
          <a:p>
            <a:fld id="{764D27B5-1805-461D-9020-3841D5055E7F}" type="datetimeFigureOut">
              <a:rPr lang="en-IN" smtClean="0"/>
              <a:t>06-12-2018</a:t>
            </a:fld>
            <a:endParaRPr lang="en-IN"/>
          </a:p>
        </p:txBody>
      </p:sp>
      <p:sp>
        <p:nvSpPr>
          <p:cNvPr id="6" name="Footer Placeholder 5">
            <a:extLst>
              <a:ext uri="{FF2B5EF4-FFF2-40B4-BE49-F238E27FC236}">
                <a16:creationId xmlns:a16="http://schemas.microsoft.com/office/drawing/2014/main" id="{B856DF22-28A2-4540-A44B-DE51D2B21B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B61EA6-C28C-4512-BEB0-D63647D8F4E6}"/>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935403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1247C4-34BC-4000-B647-EC4C5C89D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C8957E-932B-4950-9ECC-4FD54CED01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D396B9-BC57-40B1-B92D-6E382A5F2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D27B5-1805-461D-9020-3841D5055E7F}" type="datetimeFigureOut">
              <a:rPr lang="en-IN" smtClean="0"/>
              <a:t>06-12-2018</a:t>
            </a:fld>
            <a:endParaRPr lang="en-IN"/>
          </a:p>
        </p:txBody>
      </p:sp>
      <p:sp>
        <p:nvSpPr>
          <p:cNvPr id="5" name="Footer Placeholder 4">
            <a:extLst>
              <a:ext uri="{FF2B5EF4-FFF2-40B4-BE49-F238E27FC236}">
                <a16:creationId xmlns:a16="http://schemas.microsoft.com/office/drawing/2014/main" id="{A37CAD84-E689-424E-8EC1-65D46083A7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B895B0F-E5B2-4178-AB66-B79985F230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87FC6-D2BB-4558-8828-C0B208CAA5A4}" type="slidenum">
              <a:rPr lang="en-IN" smtClean="0"/>
              <a:t>‹#›</a:t>
            </a:fld>
            <a:endParaRPr lang="en-IN"/>
          </a:p>
        </p:txBody>
      </p:sp>
    </p:spTree>
    <p:extLst>
      <p:ext uri="{BB962C8B-B14F-4D97-AF65-F5344CB8AC3E}">
        <p14:creationId xmlns:p14="http://schemas.microsoft.com/office/powerpoint/2010/main" val="2240900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2.jpeg"/><Relationship Id="rId4" Type="http://schemas.openxmlformats.org/officeDocument/2006/relationships/hyperlink" Target="http://digitalmedia.ucf.edu/site_files/images/port_interfaces/dmsinterface_slot.jpg"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2.jpeg"/><Relationship Id="rId4" Type="http://schemas.openxmlformats.org/officeDocument/2006/relationships/hyperlink" Target="http://digitalmedia.ucf.edu/site_files/images/port_interfaces/dmsinterface_slot.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remix3d.com/details/G009SWND3739" TargetMode="External"/><Relationship Id="rId13" Type="http://schemas.openxmlformats.org/officeDocument/2006/relationships/image" Target="../media/image35.png"/><Relationship Id="rId18" Type="http://schemas.openxmlformats.org/officeDocument/2006/relationships/diagramColors" Target="../diagrams/colors1.xml"/><Relationship Id="rId3" Type="http://schemas.microsoft.com/office/2017/06/relationships/model3d" Target="../media/model3d1.glb"/><Relationship Id="rId7" Type="http://schemas.microsoft.com/office/2017/06/relationships/model3d" Target="../media/model3d2.glb"/><Relationship Id="rId12" Type="http://schemas.openxmlformats.org/officeDocument/2006/relationships/hyperlink" Target="https://www.remix3d.com/details/G009SWNFR7T5" TargetMode="External"/><Relationship Id="rId17" Type="http://schemas.openxmlformats.org/officeDocument/2006/relationships/diagramQuickStyle" Target="../diagrams/quickStyle1.xml"/><Relationship Id="rId2" Type="http://schemas.openxmlformats.org/officeDocument/2006/relationships/notesSlide" Target="../notesSlides/notesSlide21.xml"/><Relationship Id="rId16" Type="http://schemas.openxmlformats.org/officeDocument/2006/relationships/diagramLayout" Target="../diagrams/layout1.xml"/><Relationship Id="rId1" Type="http://schemas.openxmlformats.org/officeDocument/2006/relationships/slideLayout" Target="../slideLayouts/slideLayout2.xml"/><Relationship Id="rId6" Type="http://schemas.openxmlformats.org/officeDocument/2006/relationships/image" Target="../media/image33.png"/><Relationship Id="rId11" Type="http://schemas.microsoft.com/office/2017/06/relationships/model3d" Target="../media/model3d3.glb"/><Relationship Id="rId5" Type="http://schemas.openxmlformats.org/officeDocument/2006/relationships/image" Target="../media/image33.png"/><Relationship Id="rId15" Type="http://schemas.openxmlformats.org/officeDocument/2006/relationships/diagramData" Target="../diagrams/data1.xml"/><Relationship Id="rId10" Type="http://schemas.openxmlformats.org/officeDocument/2006/relationships/image" Target="../media/image34.png"/><Relationship Id="rId19" Type="http://schemas.microsoft.com/office/2007/relationships/diagramDrawing" Target="../diagrams/drawing1.xml"/><Relationship Id="rId4" Type="http://schemas.openxmlformats.org/officeDocument/2006/relationships/hyperlink" Target="https://www.remix3d.com/details/G009SX0N1B4H" TargetMode="External"/><Relationship Id="rId9" Type="http://schemas.openxmlformats.org/officeDocument/2006/relationships/image" Target="../media/image34.png"/><Relationship Id="rId1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hyperlink" Target="https://www.remix3d.com/details/G009SWND3739" TargetMode="External"/><Relationship Id="rId2" Type="http://schemas.microsoft.com/office/2017/06/relationships/model3d" Target="../media/model3d2.glb"/><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DDA1F-2ABC-42AD-B7E0-B8CBDD9BF905}"/>
              </a:ext>
            </a:extLst>
          </p:cNvPr>
          <p:cNvSpPr>
            <a:spLocks noGrp="1"/>
          </p:cNvSpPr>
          <p:nvPr>
            <p:ph type="ctrTitle"/>
          </p:nvPr>
        </p:nvSpPr>
        <p:spPr>
          <a:xfrm>
            <a:off x="1524000" y="1122363"/>
            <a:ext cx="9144000" cy="477837"/>
          </a:xfrm>
        </p:spPr>
        <p:txBody>
          <a:bodyPr>
            <a:normAutofit fontScale="90000"/>
          </a:bodyPr>
          <a:lstStyle/>
          <a:p>
            <a:r>
              <a:rPr lang="en-IN" dirty="0"/>
              <a:t>Guidelines</a:t>
            </a:r>
          </a:p>
        </p:txBody>
      </p:sp>
      <p:sp>
        <p:nvSpPr>
          <p:cNvPr id="3" name="Subtitle 2">
            <a:extLst>
              <a:ext uri="{FF2B5EF4-FFF2-40B4-BE49-F238E27FC236}">
                <a16:creationId xmlns:a16="http://schemas.microsoft.com/office/drawing/2014/main" id="{42FA1F97-C8BD-47D6-B784-5F59B0666E8D}"/>
              </a:ext>
            </a:extLst>
          </p:cNvPr>
          <p:cNvSpPr>
            <a:spLocks noGrp="1"/>
          </p:cNvSpPr>
          <p:nvPr>
            <p:ph type="subTitle" idx="1"/>
          </p:nvPr>
        </p:nvSpPr>
        <p:spPr/>
        <p:txBody>
          <a:bodyPr>
            <a:normAutofit fontScale="92500"/>
          </a:bodyPr>
          <a:lstStyle/>
          <a:p>
            <a:pPr marL="342900" indent="-342900" algn="l">
              <a:buFontTx/>
              <a:buChar char="-"/>
            </a:pPr>
            <a:r>
              <a:rPr lang="en-IN" dirty="0"/>
              <a:t>Use a consistent theme for your presentation. </a:t>
            </a:r>
          </a:p>
          <a:p>
            <a:pPr marL="342900" indent="-342900" algn="l">
              <a:buFontTx/>
              <a:buChar char="-"/>
            </a:pPr>
            <a:r>
              <a:rPr lang="en-IN" dirty="0"/>
              <a:t>To share our thought process for the project &amp; get technical listener involved with it. </a:t>
            </a:r>
          </a:p>
          <a:p>
            <a:pPr marL="342900" indent="-342900" algn="l">
              <a:buFontTx/>
              <a:buChar char="-"/>
            </a:pPr>
            <a:r>
              <a:rPr lang="en-IN" dirty="0"/>
              <a:t>Reiterate your claims to show you fulfilled what you promised to explain. </a:t>
            </a:r>
          </a:p>
          <a:p>
            <a:pPr marL="342900" indent="-342900" algn="l">
              <a:buFontTx/>
              <a:buChar char="-"/>
            </a:pPr>
            <a:endParaRPr lang="en-IN" dirty="0"/>
          </a:p>
          <a:p>
            <a:pPr marL="342900" indent="-342900" algn="l">
              <a:buFontTx/>
              <a:buChar char="-"/>
            </a:pPr>
            <a:endParaRPr lang="en-IN" dirty="0"/>
          </a:p>
        </p:txBody>
      </p:sp>
    </p:spTree>
    <p:extLst>
      <p:ext uri="{BB962C8B-B14F-4D97-AF65-F5344CB8AC3E}">
        <p14:creationId xmlns:p14="http://schemas.microsoft.com/office/powerpoint/2010/main" val="256445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5EA5-F73A-4501-81E7-5C97C0C27DA7}"/>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sz="3200" b="1" dirty="0"/>
              <a:t>Preliminaries</a:t>
            </a:r>
          </a:p>
          <a:p>
            <a:r>
              <a:rPr lang="en-IN" dirty="0"/>
              <a:t>Algorithm</a:t>
            </a:r>
          </a:p>
          <a:p>
            <a:r>
              <a:rPr lang="en-IN" dirty="0"/>
              <a:t>Dataset</a:t>
            </a:r>
          </a:p>
          <a:p>
            <a:r>
              <a:rPr lang="en-IN" dirty="0"/>
              <a:t>Experiments</a:t>
            </a:r>
          </a:p>
          <a:p>
            <a:r>
              <a:rPr lang="en-IN" dirty="0"/>
              <a:t>Results</a:t>
            </a:r>
          </a:p>
          <a:p>
            <a:r>
              <a:rPr lang="en-IN" dirty="0"/>
              <a:t>Conclusion</a:t>
            </a:r>
          </a:p>
        </p:txBody>
      </p:sp>
    </p:spTree>
    <p:extLst>
      <p:ext uri="{BB962C8B-B14F-4D97-AF65-F5344CB8AC3E}">
        <p14:creationId xmlns:p14="http://schemas.microsoft.com/office/powerpoint/2010/main" val="3037272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F977-BF7E-4125-87C4-CCF4CB7B5706}"/>
              </a:ext>
            </a:extLst>
          </p:cNvPr>
          <p:cNvSpPr>
            <a:spLocks noGrp="1"/>
          </p:cNvSpPr>
          <p:nvPr>
            <p:ph type="title"/>
          </p:nvPr>
        </p:nvSpPr>
        <p:spPr/>
        <p:txBody>
          <a:bodyPr/>
          <a:lstStyle/>
          <a:p>
            <a:r>
              <a:rPr lang="en-IN" dirty="0"/>
              <a:t>Preliminaries</a:t>
            </a:r>
          </a:p>
        </p:txBody>
      </p:sp>
      <p:sp>
        <p:nvSpPr>
          <p:cNvPr id="3" name="Content Placeholder 2">
            <a:extLst>
              <a:ext uri="{FF2B5EF4-FFF2-40B4-BE49-F238E27FC236}">
                <a16:creationId xmlns:a16="http://schemas.microsoft.com/office/drawing/2014/main" id="{EC2F4E8D-4B76-4565-AD2D-47741B56D038}"/>
              </a:ext>
            </a:extLst>
          </p:cNvPr>
          <p:cNvSpPr>
            <a:spLocks noGrp="1"/>
          </p:cNvSpPr>
          <p:nvPr>
            <p:ph idx="1"/>
          </p:nvPr>
        </p:nvSpPr>
        <p:spPr/>
        <p:txBody>
          <a:bodyPr/>
          <a:lstStyle/>
          <a:p>
            <a:r>
              <a:rPr lang="en-IN" dirty="0"/>
              <a:t>Multi-Armed Bandits </a:t>
            </a:r>
          </a:p>
          <a:p>
            <a:pPr marL="0" indent="0">
              <a:buNone/>
            </a:pPr>
            <a:endParaRPr lang="en-IN" dirty="0"/>
          </a:p>
          <a:p>
            <a:r>
              <a:rPr lang="en-IN" dirty="0"/>
              <a:t>Contextual Bandits </a:t>
            </a:r>
          </a:p>
          <a:p>
            <a:pPr marL="0" indent="0">
              <a:buNone/>
            </a:pPr>
            <a:endParaRPr lang="en-IN" dirty="0"/>
          </a:p>
          <a:p>
            <a:r>
              <a:rPr lang="en-IN" dirty="0"/>
              <a:t>Upper Confidence Bound</a:t>
            </a:r>
          </a:p>
          <a:p>
            <a:pPr marL="0" indent="0">
              <a:buNone/>
            </a:pPr>
            <a:endParaRPr lang="en-IN" dirty="0"/>
          </a:p>
          <a:p>
            <a:r>
              <a:rPr lang="en-IN" dirty="0"/>
              <a:t>Linear UCB (</a:t>
            </a:r>
            <a:r>
              <a:rPr lang="en-IN" dirty="0" err="1"/>
              <a:t>LinUCB</a:t>
            </a:r>
            <a:r>
              <a:rPr lang="en-IN" dirty="0"/>
              <a:t>)</a:t>
            </a:r>
          </a:p>
        </p:txBody>
      </p:sp>
    </p:spTree>
    <p:extLst>
      <p:ext uri="{BB962C8B-B14F-4D97-AF65-F5344CB8AC3E}">
        <p14:creationId xmlns:p14="http://schemas.microsoft.com/office/powerpoint/2010/main" val="3216522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D1DD670-2EDF-4CEE-B67C-C191F607E1A5}"/>
              </a:ext>
            </a:extLst>
          </p:cNvPr>
          <p:cNvSpPr>
            <a:spLocks noGrp="1" noChangeArrowheads="1"/>
          </p:cNvSpPr>
          <p:nvPr>
            <p:ph type="title"/>
          </p:nvPr>
        </p:nvSpPr>
        <p:spPr>
          <a:xfrm>
            <a:off x="838200" y="365125"/>
            <a:ext cx="10515600" cy="1325563"/>
          </a:xfrm>
        </p:spPr>
        <p:txBody>
          <a:bodyPr/>
          <a:lstStyle/>
          <a:p>
            <a:r>
              <a:rPr lang="en-IN" dirty="0">
                <a:latin typeface="+mn-lt"/>
              </a:rPr>
              <a:t>Multi-Armed Bandits (MAB)</a:t>
            </a:r>
            <a:endParaRPr lang="en-US" altLang="en-US" dirty="0">
              <a:latin typeface="+mn-lt"/>
            </a:endParaRPr>
          </a:p>
        </p:txBody>
      </p:sp>
      <p:pic>
        <p:nvPicPr>
          <p:cNvPr id="21507" name="Picture 3" descr="dmsinterface_slot">
            <a:hlinkClick r:id="rId4"/>
            <a:extLst>
              <a:ext uri="{FF2B5EF4-FFF2-40B4-BE49-F238E27FC236}">
                <a16:creationId xmlns:a16="http://schemas.microsoft.com/office/drawing/2014/main" id="{6CA44475-65C4-49A4-A193-C3D087AF26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1" y="2066926"/>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dmsinterface_slot">
            <a:hlinkClick r:id="rId4"/>
            <a:extLst>
              <a:ext uri="{FF2B5EF4-FFF2-40B4-BE49-F238E27FC236}">
                <a16:creationId xmlns:a16="http://schemas.microsoft.com/office/drawing/2014/main" id="{26676CF7-D873-4082-8E9A-8493E678BC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526" y="2066926"/>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descr="dmsinterface_slot">
            <a:hlinkClick r:id="rId4"/>
            <a:extLst>
              <a:ext uri="{FF2B5EF4-FFF2-40B4-BE49-F238E27FC236}">
                <a16:creationId xmlns:a16="http://schemas.microsoft.com/office/drawing/2014/main" id="{B8BB7BCE-691F-458F-B93C-98EB7DDC18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1" y="2066926"/>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 Box 6">
            <a:extLst>
              <a:ext uri="{FF2B5EF4-FFF2-40B4-BE49-F238E27FC236}">
                <a16:creationId xmlns:a16="http://schemas.microsoft.com/office/drawing/2014/main" id="{AEF73D2B-32B4-420E-B8C6-316D7E55D639}"/>
              </a:ext>
            </a:extLst>
          </p:cNvPr>
          <p:cNvSpPr txBox="1">
            <a:spLocks noChangeArrowheads="1"/>
          </p:cNvSpPr>
          <p:nvPr/>
        </p:nvSpPr>
        <p:spPr bwMode="auto">
          <a:xfrm>
            <a:off x="7772400" y="2447925"/>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eaLnBrk="1" hangingPunct="1">
              <a:spcBef>
                <a:spcPct val="50000"/>
              </a:spcBef>
              <a:buFontTx/>
              <a:buNone/>
            </a:pPr>
            <a:r>
              <a:rPr lang="en-US" altLang="en-US" sz="2400">
                <a:latin typeface="+mn-lt"/>
                <a:cs typeface="Arial" panose="020B0604020202020204" pitchFamily="34" charset="0"/>
              </a:rPr>
              <a:t>Bandit “arms”</a:t>
            </a:r>
          </a:p>
        </p:txBody>
      </p:sp>
      <p:grpSp>
        <p:nvGrpSpPr>
          <p:cNvPr id="136199" name="Group 7">
            <a:extLst>
              <a:ext uri="{FF2B5EF4-FFF2-40B4-BE49-F238E27FC236}">
                <a16:creationId xmlns:a16="http://schemas.microsoft.com/office/drawing/2014/main" id="{68F35E41-5AAE-4868-A508-5B94E9572560}"/>
              </a:ext>
            </a:extLst>
          </p:cNvPr>
          <p:cNvGrpSpPr>
            <a:grpSpLocks/>
          </p:cNvGrpSpPr>
          <p:nvPr/>
        </p:nvGrpSpPr>
        <p:grpSpPr bwMode="auto">
          <a:xfrm>
            <a:off x="2590800" y="3209928"/>
            <a:ext cx="7772400" cy="830263"/>
            <a:chOff x="672" y="1872"/>
            <a:chExt cx="4896" cy="523"/>
          </a:xfrm>
        </p:grpSpPr>
        <p:sp>
          <p:nvSpPr>
            <p:cNvPr id="21514" name="Rectangle 8">
              <a:extLst>
                <a:ext uri="{FF2B5EF4-FFF2-40B4-BE49-F238E27FC236}">
                  <a16:creationId xmlns:a16="http://schemas.microsoft.com/office/drawing/2014/main" id="{843DE0EE-CF3F-47AE-BE17-9FB585355388}"/>
                </a:ext>
              </a:extLst>
            </p:cNvPr>
            <p:cNvSpPr>
              <a:spLocks noChangeArrowheads="1"/>
            </p:cNvSpPr>
            <p:nvPr/>
          </p:nvSpPr>
          <p:spPr bwMode="auto">
            <a:xfrm>
              <a:off x="672" y="1977"/>
              <a:ext cx="2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dirty="0">
                  <a:latin typeface="+mn-lt"/>
                  <a:cs typeface="Arial" panose="020B0604020202020204" pitchFamily="34" charset="0"/>
                </a:rPr>
                <a:t>p</a:t>
              </a:r>
              <a:r>
                <a:rPr lang="en-US" altLang="en-US" sz="2400" b="1" baseline="-25000" dirty="0">
                  <a:latin typeface="+mn-lt"/>
                  <a:cs typeface="Arial" panose="020B0604020202020204" pitchFamily="34" charset="0"/>
                </a:rPr>
                <a:t>1</a:t>
              </a:r>
            </a:p>
          </p:txBody>
        </p:sp>
        <p:sp>
          <p:nvSpPr>
            <p:cNvPr id="21515" name="Rectangle 9">
              <a:extLst>
                <a:ext uri="{FF2B5EF4-FFF2-40B4-BE49-F238E27FC236}">
                  <a16:creationId xmlns:a16="http://schemas.microsoft.com/office/drawing/2014/main" id="{0EA32B15-D3B7-477E-81EA-03E079020780}"/>
                </a:ext>
              </a:extLst>
            </p:cNvPr>
            <p:cNvSpPr>
              <a:spLocks noChangeArrowheads="1"/>
            </p:cNvSpPr>
            <p:nvPr/>
          </p:nvSpPr>
          <p:spPr bwMode="auto">
            <a:xfrm>
              <a:off x="1889" y="1977"/>
              <a:ext cx="2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dirty="0">
                  <a:latin typeface="+mn-lt"/>
                  <a:cs typeface="Arial" panose="020B0604020202020204" pitchFamily="34" charset="0"/>
                </a:rPr>
                <a:t>p</a:t>
              </a:r>
              <a:r>
                <a:rPr lang="en-US" altLang="en-US" sz="2400" b="1" baseline="-25000" dirty="0">
                  <a:latin typeface="+mn-lt"/>
                  <a:cs typeface="Arial" panose="020B0604020202020204" pitchFamily="34" charset="0"/>
                </a:rPr>
                <a:t>2</a:t>
              </a:r>
            </a:p>
          </p:txBody>
        </p:sp>
        <p:sp>
          <p:nvSpPr>
            <p:cNvPr id="21516" name="Rectangle 10">
              <a:extLst>
                <a:ext uri="{FF2B5EF4-FFF2-40B4-BE49-F238E27FC236}">
                  <a16:creationId xmlns:a16="http://schemas.microsoft.com/office/drawing/2014/main" id="{5FEB6502-F33F-4C1F-B699-9871F99E76CC}"/>
                </a:ext>
              </a:extLst>
            </p:cNvPr>
            <p:cNvSpPr>
              <a:spLocks noChangeArrowheads="1"/>
            </p:cNvSpPr>
            <p:nvPr/>
          </p:nvSpPr>
          <p:spPr bwMode="auto">
            <a:xfrm>
              <a:off x="3165" y="1977"/>
              <a:ext cx="2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dirty="0">
                  <a:latin typeface="+mn-lt"/>
                  <a:cs typeface="Arial" panose="020B0604020202020204" pitchFamily="34" charset="0"/>
                </a:rPr>
                <a:t>p</a:t>
              </a:r>
              <a:r>
                <a:rPr lang="en-US" altLang="en-US" sz="2400" b="1" baseline="-25000" dirty="0">
                  <a:latin typeface="+mn-lt"/>
                  <a:cs typeface="Arial" panose="020B0604020202020204" pitchFamily="34" charset="0"/>
                </a:rPr>
                <a:t>3</a:t>
              </a:r>
            </a:p>
          </p:txBody>
        </p:sp>
        <p:sp>
          <p:nvSpPr>
            <p:cNvPr id="21517" name="Text Box 11">
              <a:extLst>
                <a:ext uri="{FF2B5EF4-FFF2-40B4-BE49-F238E27FC236}">
                  <a16:creationId xmlns:a16="http://schemas.microsoft.com/office/drawing/2014/main" id="{8D273C36-099D-4C67-BD8B-1A94BC14FCE7}"/>
                </a:ext>
              </a:extLst>
            </p:cNvPr>
            <p:cNvSpPr txBox="1">
              <a:spLocks noChangeArrowheads="1"/>
            </p:cNvSpPr>
            <p:nvPr/>
          </p:nvSpPr>
          <p:spPr bwMode="auto">
            <a:xfrm>
              <a:off x="3792" y="1872"/>
              <a:ext cx="177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r" eaLnBrk="1" hangingPunct="1">
                <a:spcBef>
                  <a:spcPct val="50000"/>
                </a:spcBef>
                <a:buFontTx/>
                <a:buNone/>
              </a:pPr>
              <a:r>
                <a:rPr lang="en-US" altLang="en-US" sz="2400">
                  <a:latin typeface="+mn-lt"/>
                  <a:cs typeface="Arial" panose="020B0604020202020204" pitchFamily="34" charset="0"/>
                </a:rPr>
                <a:t>(unknown payoff probabilities)</a:t>
              </a:r>
            </a:p>
          </p:txBody>
        </p:sp>
      </p:grpSp>
      <p:sp>
        <p:nvSpPr>
          <p:cNvPr id="136204" name="Text Box 12">
            <a:extLst>
              <a:ext uri="{FF2B5EF4-FFF2-40B4-BE49-F238E27FC236}">
                <a16:creationId xmlns:a16="http://schemas.microsoft.com/office/drawing/2014/main" id="{E5416948-B3D6-4A2C-80CA-E275514C6278}"/>
              </a:ext>
            </a:extLst>
          </p:cNvPr>
          <p:cNvSpPr txBox="1">
            <a:spLocks noChangeArrowheads="1"/>
          </p:cNvSpPr>
          <p:nvPr/>
        </p:nvSpPr>
        <p:spPr bwMode="auto">
          <a:xfrm>
            <a:off x="1981200" y="4343400"/>
            <a:ext cx="8153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spcBef>
                <a:spcPct val="50000"/>
              </a:spcBef>
            </a:pPr>
            <a:r>
              <a:rPr lang="en-US" altLang="en-US" sz="2400" dirty="0">
                <a:latin typeface="+mn-lt"/>
                <a:cs typeface="Arial" panose="020B0604020202020204" pitchFamily="34" charset="0"/>
              </a:rPr>
              <a:t> “Pulling” arm </a:t>
            </a:r>
            <a:r>
              <a:rPr lang="en-US" altLang="en-US" sz="2400" dirty="0" err="1">
                <a:latin typeface="+mn-lt"/>
                <a:cs typeface="Arial" panose="020B0604020202020204" pitchFamily="34" charset="0"/>
              </a:rPr>
              <a:t>i</a:t>
            </a:r>
            <a:r>
              <a:rPr lang="en-US" altLang="en-US" sz="2400" dirty="0">
                <a:latin typeface="+mn-lt"/>
                <a:cs typeface="Arial" panose="020B0604020202020204" pitchFamily="34" charset="0"/>
              </a:rPr>
              <a:t> yields a reward:</a:t>
            </a:r>
          </a:p>
          <a:p>
            <a:pPr lvl="1" eaLnBrk="1" hangingPunct="1">
              <a:spcBef>
                <a:spcPct val="50000"/>
              </a:spcBef>
            </a:pPr>
            <a:r>
              <a:rPr lang="en-US" altLang="en-US" sz="2400" dirty="0">
                <a:latin typeface="+mn-lt"/>
                <a:cs typeface="Arial" panose="020B0604020202020204" pitchFamily="34" charset="0"/>
              </a:rPr>
              <a:t> reward = 1 with probability p</a:t>
            </a:r>
            <a:r>
              <a:rPr lang="en-US" altLang="en-US" sz="2400" baseline="-25000" dirty="0">
                <a:latin typeface="+mn-lt"/>
                <a:cs typeface="Arial" panose="020B0604020202020204" pitchFamily="34" charset="0"/>
              </a:rPr>
              <a:t>i</a:t>
            </a:r>
            <a:r>
              <a:rPr lang="en-US" altLang="en-US" sz="2400" dirty="0">
                <a:latin typeface="+mn-lt"/>
                <a:cs typeface="Arial" panose="020B0604020202020204" pitchFamily="34" charset="0"/>
              </a:rPr>
              <a:t> (success)</a:t>
            </a:r>
          </a:p>
          <a:p>
            <a:pPr lvl="1" eaLnBrk="1" hangingPunct="1">
              <a:spcBef>
                <a:spcPct val="50000"/>
              </a:spcBef>
            </a:pPr>
            <a:r>
              <a:rPr lang="en-US" altLang="en-US" sz="2400" dirty="0">
                <a:latin typeface="+mn-lt"/>
                <a:cs typeface="Arial" panose="020B0604020202020204" pitchFamily="34" charset="0"/>
              </a:rPr>
              <a:t> reward = 0 otherwise             (failure)</a:t>
            </a:r>
          </a:p>
        </p:txBody>
      </p:sp>
    </p:spTree>
    <p:custDataLst>
      <p:tags r:id="rId1"/>
    </p:custDataLst>
  </p:cSld>
  <p:clrMapOvr>
    <a:masterClrMapping/>
  </p:clrMapOvr>
  <p:transition advTm="3551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61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620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20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62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62899EF-2A84-4840-A85C-B57CA0F02084}"/>
              </a:ext>
            </a:extLst>
          </p:cNvPr>
          <p:cNvSpPr>
            <a:spLocks noGrp="1" noChangeArrowheads="1"/>
          </p:cNvSpPr>
          <p:nvPr>
            <p:ph type="title"/>
          </p:nvPr>
        </p:nvSpPr>
        <p:spPr/>
        <p:txBody>
          <a:bodyPr/>
          <a:lstStyle/>
          <a:p>
            <a:r>
              <a:rPr lang="en-US" altLang="en-US" dirty="0">
                <a:latin typeface="+mn-lt"/>
              </a:rPr>
              <a:t>Multi-Armed Bandits: (MAB)</a:t>
            </a:r>
          </a:p>
        </p:txBody>
      </p:sp>
      <p:pic>
        <p:nvPicPr>
          <p:cNvPr id="23555" name="Picture 3" descr="dmsinterface_slot">
            <a:hlinkClick r:id="rId4"/>
            <a:extLst>
              <a:ext uri="{FF2B5EF4-FFF2-40B4-BE49-F238E27FC236}">
                <a16:creationId xmlns:a16="http://schemas.microsoft.com/office/drawing/2014/main" id="{0ABAE52B-1863-443E-A270-507E63C6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1" y="1776264"/>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descr="dmsinterface_slot">
            <a:hlinkClick r:id="rId4"/>
            <a:extLst>
              <a:ext uri="{FF2B5EF4-FFF2-40B4-BE49-F238E27FC236}">
                <a16:creationId xmlns:a16="http://schemas.microsoft.com/office/drawing/2014/main" id="{886E1273-38A4-4A37-AA3D-ACFA90BF05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526" y="1754999"/>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dmsinterface_slot">
            <a:hlinkClick r:id="rId4"/>
            <a:extLst>
              <a:ext uri="{FF2B5EF4-FFF2-40B4-BE49-F238E27FC236}">
                <a16:creationId xmlns:a16="http://schemas.microsoft.com/office/drawing/2014/main" id="{4FB4A40B-3C8F-4F2C-B5BA-88D34E0AB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1" y="1733734"/>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6">
            <a:extLst>
              <a:ext uri="{FF2B5EF4-FFF2-40B4-BE49-F238E27FC236}">
                <a16:creationId xmlns:a16="http://schemas.microsoft.com/office/drawing/2014/main" id="{F7418831-53FB-4C8E-936B-4E7E5EDE70D2}"/>
              </a:ext>
            </a:extLst>
          </p:cNvPr>
          <p:cNvSpPr txBox="1">
            <a:spLocks noChangeArrowheads="1"/>
          </p:cNvSpPr>
          <p:nvPr/>
        </p:nvSpPr>
        <p:spPr bwMode="auto">
          <a:xfrm>
            <a:off x="7495955" y="2008408"/>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eaLnBrk="1" hangingPunct="1">
              <a:spcBef>
                <a:spcPct val="50000"/>
              </a:spcBef>
              <a:buFontTx/>
              <a:buNone/>
            </a:pPr>
            <a:r>
              <a:rPr lang="en-US" altLang="en-US" sz="2400" dirty="0">
                <a:latin typeface="+mn-lt"/>
                <a:ea typeface="MS PGothic" panose="020B0600070205080204" pitchFamily="34" charset="-128"/>
              </a:rPr>
              <a:t>Bandit “arms”</a:t>
            </a:r>
          </a:p>
        </p:txBody>
      </p:sp>
      <p:grpSp>
        <p:nvGrpSpPr>
          <p:cNvPr id="23559" name="Group 7">
            <a:extLst>
              <a:ext uri="{FF2B5EF4-FFF2-40B4-BE49-F238E27FC236}">
                <a16:creationId xmlns:a16="http://schemas.microsoft.com/office/drawing/2014/main" id="{FF6A9B59-755B-4806-B1EF-9A2DD54743B4}"/>
              </a:ext>
            </a:extLst>
          </p:cNvPr>
          <p:cNvGrpSpPr>
            <a:grpSpLocks/>
          </p:cNvGrpSpPr>
          <p:nvPr/>
        </p:nvGrpSpPr>
        <p:grpSpPr bwMode="auto">
          <a:xfrm>
            <a:off x="2590800" y="2919264"/>
            <a:ext cx="7097713" cy="701675"/>
            <a:chOff x="672" y="1872"/>
            <a:chExt cx="4471" cy="442"/>
          </a:xfrm>
        </p:grpSpPr>
        <p:sp>
          <p:nvSpPr>
            <p:cNvPr id="23561" name="Rectangle 8">
              <a:extLst>
                <a:ext uri="{FF2B5EF4-FFF2-40B4-BE49-F238E27FC236}">
                  <a16:creationId xmlns:a16="http://schemas.microsoft.com/office/drawing/2014/main" id="{33CBECC7-3E56-42B9-91E1-C55D5F94D054}"/>
                </a:ext>
              </a:extLst>
            </p:cNvPr>
            <p:cNvSpPr>
              <a:spLocks noChangeArrowheads="1"/>
            </p:cNvSpPr>
            <p:nvPr/>
          </p:nvSpPr>
          <p:spPr bwMode="auto">
            <a:xfrm>
              <a:off x="672" y="1977"/>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a:latin typeface="Verdana" panose="020B0604030504040204" pitchFamily="34" charset="0"/>
                  <a:ea typeface="MS PGothic" panose="020B0600070205080204" pitchFamily="34" charset="-128"/>
                  <a:cs typeface="Arial" panose="020B0604020202020204" pitchFamily="34" charset="0"/>
                </a:rPr>
                <a:t>p</a:t>
              </a:r>
              <a:r>
                <a:rPr lang="en-US" altLang="en-US" sz="2400" b="1" baseline="-25000">
                  <a:latin typeface="Verdana" panose="020B0604030504040204" pitchFamily="34" charset="0"/>
                  <a:ea typeface="MS PGothic" panose="020B0600070205080204" pitchFamily="34" charset="-128"/>
                  <a:cs typeface="Arial" panose="020B0604020202020204" pitchFamily="34" charset="0"/>
                </a:rPr>
                <a:t>1</a:t>
              </a:r>
            </a:p>
          </p:txBody>
        </p:sp>
        <p:sp>
          <p:nvSpPr>
            <p:cNvPr id="23562" name="Rectangle 9">
              <a:extLst>
                <a:ext uri="{FF2B5EF4-FFF2-40B4-BE49-F238E27FC236}">
                  <a16:creationId xmlns:a16="http://schemas.microsoft.com/office/drawing/2014/main" id="{065A4129-7471-4B6D-A7EE-1CFB0B9B238A}"/>
                </a:ext>
              </a:extLst>
            </p:cNvPr>
            <p:cNvSpPr>
              <a:spLocks noChangeArrowheads="1"/>
            </p:cNvSpPr>
            <p:nvPr/>
          </p:nvSpPr>
          <p:spPr bwMode="auto">
            <a:xfrm>
              <a:off x="1889" y="1977"/>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a:latin typeface="Verdana" panose="020B0604030504040204" pitchFamily="34" charset="0"/>
                  <a:ea typeface="MS PGothic" panose="020B0600070205080204" pitchFamily="34" charset="-128"/>
                  <a:cs typeface="Arial" panose="020B0604020202020204" pitchFamily="34" charset="0"/>
                </a:rPr>
                <a:t>p</a:t>
              </a:r>
              <a:r>
                <a:rPr lang="en-US" altLang="en-US" sz="2400" b="1" baseline="-25000">
                  <a:latin typeface="Verdana" panose="020B0604030504040204" pitchFamily="34" charset="0"/>
                  <a:ea typeface="MS PGothic" panose="020B0600070205080204" pitchFamily="34" charset="-128"/>
                  <a:cs typeface="Arial" panose="020B0604020202020204" pitchFamily="34" charset="0"/>
                </a:rPr>
                <a:t>2</a:t>
              </a:r>
            </a:p>
          </p:txBody>
        </p:sp>
        <p:sp>
          <p:nvSpPr>
            <p:cNvPr id="23563" name="Rectangle 10">
              <a:extLst>
                <a:ext uri="{FF2B5EF4-FFF2-40B4-BE49-F238E27FC236}">
                  <a16:creationId xmlns:a16="http://schemas.microsoft.com/office/drawing/2014/main" id="{F0AFA847-5E4B-42B2-8DE8-47642F3D14D3}"/>
                </a:ext>
              </a:extLst>
            </p:cNvPr>
            <p:cNvSpPr>
              <a:spLocks noChangeArrowheads="1"/>
            </p:cNvSpPr>
            <p:nvPr/>
          </p:nvSpPr>
          <p:spPr bwMode="auto">
            <a:xfrm>
              <a:off x="3165" y="1977"/>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a:latin typeface="Verdana" panose="020B0604030504040204" pitchFamily="34" charset="0"/>
                  <a:ea typeface="MS PGothic" panose="020B0600070205080204" pitchFamily="34" charset="-128"/>
                  <a:cs typeface="Arial" panose="020B0604020202020204" pitchFamily="34" charset="0"/>
                </a:rPr>
                <a:t>p</a:t>
              </a:r>
              <a:r>
                <a:rPr lang="en-US" altLang="en-US" sz="2400" b="1" baseline="-25000">
                  <a:latin typeface="Verdana" panose="020B0604030504040204" pitchFamily="34" charset="0"/>
                  <a:ea typeface="MS PGothic" panose="020B0600070205080204" pitchFamily="34" charset="-128"/>
                  <a:cs typeface="Arial" panose="020B0604020202020204" pitchFamily="34" charset="0"/>
                </a:rPr>
                <a:t>3</a:t>
              </a:r>
            </a:p>
          </p:txBody>
        </p:sp>
        <p:sp>
          <p:nvSpPr>
            <p:cNvPr id="23564" name="Text Box 11">
              <a:extLst>
                <a:ext uri="{FF2B5EF4-FFF2-40B4-BE49-F238E27FC236}">
                  <a16:creationId xmlns:a16="http://schemas.microsoft.com/office/drawing/2014/main" id="{3A549F98-2EE9-4C61-9B7E-F434BBFA3543}"/>
                </a:ext>
              </a:extLst>
            </p:cNvPr>
            <p:cNvSpPr txBox="1">
              <a:spLocks noChangeArrowheads="1"/>
            </p:cNvSpPr>
            <p:nvPr/>
          </p:nvSpPr>
          <p:spPr bwMode="auto">
            <a:xfrm>
              <a:off x="3367" y="1872"/>
              <a:ext cx="177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r" eaLnBrk="1" hangingPunct="1">
                <a:spcBef>
                  <a:spcPct val="50000"/>
                </a:spcBef>
                <a:buFontTx/>
                <a:buNone/>
              </a:pPr>
              <a:r>
                <a:rPr lang="en-US" altLang="en-US" sz="2000" dirty="0">
                  <a:latin typeface="+mn-lt"/>
                  <a:ea typeface="MS PGothic" panose="020B0600070205080204" pitchFamily="34" charset="-128"/>
                </a:rPr>
                <a:t>(unknown payoff probabilities)</a:t>
              </a:r>
            </a:p>
          </p:txBody>
        </p:sp>
      </p:grpSp>
      <p:sp>
        <p:nvSpPr>
          <p:cNvPr id="132108" name="Rectangle 12">
            <a:extLst>
              <a:ext uri="{FF2B5EF4-FFF2-40B4-BE49-F238E27FC236}">
                <a16:creationId xmlns:a16="http://schemas.microsoft.com/office/drawing/2014/main" id="{55EC3DE9-7DD8-415F-9F28-C992BBE1420B}"/>
              </a:ext>
            </a:extLst>
          </p:cNvPr>
          <p:cNvSpPr>
            <a:spLocks noChangeArrowheads="1"/>
          </p:cNvSpPr>
          <p:nvPr/>
        </p:nvSpPr>
        <p:spPr bwMode="auto">
          <a:xfrm>
            <a:off x="1981201" y="3996768"/>
            <a:ext cx="836771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har char="•"/>
              <a:defRPr sz="2400">
                <a:solidFill>
                  <a:schemeClr val="tx1"/>
                </a:solidFill>
                <a:latin typeface="Arial" panose="020B0604020202020204" pitchFamily="34" charset="0"/>
              </a:defRPr>
            </a:lvl1pPr>
            <a:lvl2pPr marL="742950" indent="-285750">
              <a:spcBef>
                <a:spcPct val="15000"/>
              </a:spcBef>
              <a:buChar char="–"/>
              <a:defRPr sz="2000">
                <a:solidFill>
                  <a:srgbClr val="511B6F"/>
                </a:solidFill>
                <a:latin typeface="Arial" panose="020B0604020202020204" pitchFamily="34" charset="0"/>
              </a:defRPr>
            </a:lvl2pPr>
            <a:lvl3pPr marL="1143000" indent="-228600">
              <a:spcBef>
                <a:spcPct val="15000"/>
              </a:spcBef>
              <a:buChar char="•"/>
              <a:defRPr sz="2000">
                <a:solidFill>
                  <a:schemeClr val="tx1"/>
                </a:solidFill>
                <a:latin typeface="Arial" panose="020B0604020202020204" pitchFamily="34" charset="0"/>
              </a:defRPr>
            </a:lvl3pPr>
            <a:lvl4pPr marL="1600200" indent="-228600">
              <a:spcBef>
                <a:spcPct val="15000"/>
              </a:spcBef>
              <a:buChar char="–"/>
              <a:defRPr>
                <a:solidFill>
                  <a:schemeClr val="tx1"/>
                </a:solidFill>
                <a:latin typeface="Arial" panose="020B0604020202020204" pitchFamily="34" charset="0"/>
              </a:defRPr>
            </a:lvl4pPr>
            <a:lvl5pPr marL="2057400" indent="-228600">
              <a:spcBef>
                <a:spcPct val="15000"/>
              </a:spcBef>
              <a:buChar char="»"/>
              <a:defRPr>
                <a:solidFill>
                  <a:schemeClr val="tx1"/>
                </a:solidFill>
                <a:latin typeface="Arial" panose="020B0604020202020204" pitchFamily="34" charset="0"/>
              </a:defRPr>
            </a:lvl5pPr>
            <a:lvl6pPr marL="2514600" indent="-228600" eaLnBrk="0" fontAlgn="base" hangingPunct="0">
              <a:spcBef>
                <a:spcPct val="15000"/>
              </a:spcBef>
              <a:spcAft>
                <a:spcPct val="0"/>
              </a:spcAft>
              <a:buChar char="»"/>
              <a:defRPr>
                <a:solidFill>
                  <a:schemeClr val="tx1"/>
                </a:solidFill>
                <a:latin typeface="Arial" panose="020B0604020202020204" pitchFamily="34" charset="0"/>
              </a:defRPr>
            </a:lvl6pPr>
            <a:lvl7pPr marL="2971800" indent="-228600" eaLnBrk="0" fontAlgn="base" hangingPunct="0">
              <a:spcBef>
                <a:spcPct val="15000"/>
              </a:spcBef>
              <a:spcAft>
                <a:spcPct val="0"/>
              </a:spcAft>
              <a:buChar char="»"/>
              <a:defRPr>
                <a:solidFill>
                  <a:schemeClr val="tx1"/>
                </a:solidFill>
                <a:latin typeface="Arial" panose="020B0604020202020204" pitchFamily="34" charset="0"/>
              </a:defRPr>
            </a:lvl7pPr>
            <a:lvl8pPr marL="3429000" indent="-228600" eaLnBrk="0" fontAlgn="base" hangingPunct="0">
              <a:spcBef>
                <a:spcPct val="15000"/>
              </a:spcBef>
              <a:spcAft>
                <a:spcPct val="0"/>
              </a:spcAft>
              <a:buChar char="»"/>
              <a:defRPr>
                <a:solidFill>
                  <a:schemeClr val="tx1"/>
                </a:solidFill>
                <a:latin typeface="Arial" panose="020B0604020202020204" pitchFamily="34" charset="0"/>
              </a:defRPr>
            </a:lvl8pPr>
            <a:lvl9pPr marL="3886200" indent="-228600" eaLnBrk="0" fontAlgn="base" hangingPunct="0">
              <a:spcBef>
                <a:spcPct val="15000"/>
              </a:spcBef>
              <a:spcAft>
                <a:spcPct val="0"/>
              </a:spcAft>
              <a:buChar char="»"/>
              <a:defRPr>
                <a:solidFill>
                  <a:schemeClr val="tx1"/>
                </a:solidFill>
                <a:latin typeface="Arial" panose="020B0604020202020204" pitchFamily="34" charset="0"/>
              </a:defRPr>
            </a:lvl9pPr>
          </a:lstStyle>
          <a:p>
            <a:r>
              <a:rPr lang="en-US" altLang="en-US" sz="2000" dirty="0">
                <a:latin typeface="+mn-lt"/>
              </a:rPr>
              <a:t>Goal: Pull arms sequentially to maximize the total reward</a:t>
            </a:r>
            <a:endParaRPr lang="en-US" altLang="en-US" sz="2000" b="1" i="1" dirty="0">
              <a:solidFill>
                <a:srgbClr val="0033CC"/>
              </a:solidFill>
              <a:latin typeface="+mn-lt"/>
            </a:endParaRPr>
          </a:p>
          <a:p>
            <a:r>
              <a:rPr lang="en-US" altLang="en-US" sz="2000" dirty="0">
                <a:latin typeface="+mn-lt"/>
              </a:rPr>
              <a:t>Bandit policy: Sequential algorithm to play arms (items)</a:t>
            </a:r>
          </a:p>
          <a:p>
            <a:r>
              <a:rPr lang="en-US" altLang="en-US" sz="2000" dirty="0">
                <a:latin typeface="+mn-lt"/>
              </a:rPr>
              <a:t>Regret = Expected loss relative to the </a:t>
            </a:r>
            <a:r>
              <a:rPr lang="en-US" altLang="en-US" sz="2000" b="1" i="1" dirty="0">
                <a:solidFill>
                  <a:srgbClr val="A50021"/>
                </a:solidFill>
                <a:latin typeface="+mn-lt"/>
              </a:rPr>
              <a:t>“omniscient” policy </a:t>
            </a:r>
            <a:r>
              <a:rPr lang="en-US" altLang="en-US" sz="2000" dirty="0">
                <a:latin typeface="+mn-lt"/>
              </a:rPr>
              <a:t>that always pulls the best arm</a:t>
            </a:r>
          </a:p>
          <a:p>
            <a:pPr lvl="1"/>
            <a:r>
              <a:rPr lang="en-US" altLang="en-US" sz="1800" dirty="0">
                <a:solidFill>
                  <a:schemeClr val="accent2"/>
                </a:solidFill>
                <a:latin typeface="+mn-lt"/>
              </a:rPr>
              <a:t>“best” means highest success probability</a:t>
            </a:r>
          </a:p>
          <a:p>
            <a:pPr lvl="1"/>
            <a:r>
              <a:rPr lang="en-US" altLang="en-US" sz="1800" dirty="0">
                <a:solidFill>
                  <a:schemeClr val="accent2"/>
                </a:solidFill>
                <a:latin typeface="+mn-lt"/>
              </a:rPr>
              <a:t>Regret is the price of exploration</a:t>
            </a:r>
          </a:p>
          <a:p>
            <a:pPr lvl="1"/>
            <a:r>
              <a:rPr lang="en-US" altLang="en-US" sz="1800" dirty="0">
                <a:solidFill>
                  <a:srgbClr val="333399"/>
                </a:solidFill>
                <a:latin typeface="+mn-lt"/>
              </a:rPr>
              <a:t>Low regret </a:t>
            </a:r>
            <a:r>
              <a:rPr lang="en-US" altLang="en-US" sz="1800" dirty="0">
                <a:solidFill>
                  <a:srgbClr val="333399"/>
                </a:solidFill>
                <a:latin typeface="+mn-lt"/>
                <a:sym typeface="Wingdings" panose="05000000000000000000" pitchFamily="2" charset="2"/>
              </a:rPr>
              <a:t>implies quick convergence to the best</a:t>
            </a:r>
          </a:p>
        </p:txBody>
      </p:sp>
    </p:spTree>
    <p:custDataLst>
      <p:tags r:id="rId1"/>
    </p:custDataLst>
  </p:cSld>
  <p:clrMapOvr>
    <a:masterClrMapping/>
  </p:clrMapOvr>
  <p:transition advTm="3551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10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210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10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1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5E234-71E3-404B-912B-95C2ABCCB82D}"/>
              </a:ext>
            </a:extLst>
          </p:cNvPr>
          <p:cNvSpPr>
            <a:spLocks noGrp="1"/>
          </p:cNvSpPr>
          <p:nvPr>
            <p:ph type="title"/>
          </p:nvPr>
        </p:nvSpPr>
        <p:spPr/>
        <p:txBody>
          <a:bodyPr vert="horz" lIns="91440" tIns="45720" rIns="91440" bIns="45720" rtlCol="0" anchor="b">
            <a:normAutofit/>
          </a:bodyPr>
          <a:lstStyle/>
          <a:p>
            <a:pPr algn="ctr"/>
            <a:r>
              <a:rPr lang="en-US" sz="5400" dirty="0"/>
              <a:t>Exploration – Exploitation Tradeoff</a:t>
            </a:r>
          </a:p>
        </p:txBody>
      </p:sp>
      <p:sp>
        <p:nvSpPr>
          <p:cNvPr id="27" name="Content Placeholder 26">
            <a:extLst>
              <a:ext uri="{FF2B5EF4-FFF2-40B4-BE49-F238E27FC236}">
                <a16:creationId xmlns:a16="http://schemas.microsoft.com/office/drawing/2014/main" id="{BE6AC5A4-EB89-4496-BB63-8B97C006E518}"/>
              </a:ext>
            </a:extLst>
          </p:cNvPr>
          <p:cNvSpPr>
            <a:spLocks noGrp="1"/>
          </p:cNvSpPr>
          <p:nvPr>
            <p:ph sz="half" idx="1"/>
          </p:nvPr>
        </p:nvSpPr>
        <p:spPr/>
        <p:txBody>
          <a:bodyPr/>
          <a:lstStyle/>
          <a:p>
            <a:endParaRPr lang="en-IN"/>
          </a:p>
        </p:txBody>
      </p:sp>
      <p:sp>
        <p:nvSpPr>
          <p:cNvPr id="31" name="Content Placeholder 30">
            <a:extLst>
              <a:ext uri="{FF2B5EF4-FFF2-40B4-BE49-F238E27FC236}">
                <a16:creationId xmlns:a16="http://schemas.microsoft.com/office/drawing/2014/main" id="{18BA0F57-DAEC-4EC2-A427-D24233857AC1}"/>
              </a:ext>
            </a:extLst>
          </p:cNvPr>
          <p:cNvSpPr>
            <a:spLocks noGrp="1"/>
          </p:cNvSpPr>
          <p:nvPr>
            <p:ph sz="half" idx="2"/>
          </p:nvPr>
        </p:nvSpPr>
        <p:spPr/>
        <p:txBody>
          <a:bodyPr/>
          <a:lstStyle/>
          <a:p>
            <a:endParaRPr lang="en-IN"/>
          </a:p>
        </p:txBody>
      </p:sp>
      <p:pic>
        <p:nvPicPr>
          <p:cNvPr id="16" name="Picture 15" descr="A close up of a device&#10;&#10;Description automatically generated">
            <a:extLst>
              <a:ext uri="{FF2B5EF4-FFF2-40B4-BE49-F238E27FC236}">
                <a16:creationId xmlns:a16="http://schemas.microsoft.com/office/drawing/2014/main" id="{45C90D39-E59C-4C6B-9FD1-265023A9E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575" y="2426818"/>
            <a:ext cx="4529900" cy="3997637"/>
          </a:xfrm>
          <a:prstGeom prst="rect">
            <a:avLst/>
          </a:prstGeom>
        </p:spPr>
      </p:pic>
      <p:pic>
        <p:nvPicPr>
          <p:cNvPr id="14" name="Picture 13" descr="A close up of a logo&#10;&#10;Description automatically generated">
            <a:extLst>
              <a:ext uri="{FF2B5EF4-FFF2-40B4-BE49-F238E27FC236}">
                <a16:creationId xmlns:a16="http://schemas.microsoft.com/office/drawing/2014/main" id="{E7CD12A2-1A45-48AE-B49F-44117655D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768402"/>
            <a:ext cx="5455917" cy="3314468"/>
          </a:xfrm>
          <a:prstGeom prst="rect">
            <a:avLst/>
          </a:prstGeom>
        </p:spPr>
      </p:pic>
      <p:sp>
        <p:nvSpPr>
          <p:cNvPr id="17" name="TextBox 16">
            <a:extLst>
              <a:ext uri="{FF2B5EF4-FFF2-40B4-BE49-F238E27FC236}">
                <a16:creationId xmlns:a16="http://schemas.microsoft.com/office/drawing/2014/main" id="{7576AFAC-8137-40A5-8795-A8F00E9F1230}"/>
              </a:ext>
            </a:extLst>
          </p:cNvPr>
          <p:cNvSpPr txBox="1"/>
          <p:nvPr/>
        </p:nvSpPr>
        <p:spPr>
          <a:xfrm>
            <a:off x="287744" y="5671253"/>
            <a:ext cx="2516134" cy="369332"/>
          </a:xfrm>
          <a:prstGeom prst="rect">
            <a:avLst/>
          </a:prstGeom>
          <a:noFill/>
        </p:spPr>
        <p:txBody>
          <a:bodyPr wrap="square" rtlCol="0">
            <a:spAutoFit/>
          </a:bodyPr>
          <a:lstStyle/>
          <a:p>
            <a:r>
              <a:rPr lang="en-IN" dirty="0"/>
              <a:t>Lookout for better arms</a:t>
            </a:r>
          </a:p>
        </p:txBody>
      </p:sp>
      <p:sp>
        <p:nvSpPr>
          <p:cNvPr id="24" name="TextBox 23">
            <a:extLst>
              <a:ext uri="{FF2B5EF4-FFF2-40B4-BE49-F238E27FC236}">
                <a16:creationId xmlns:a16="http://schemas.microsoft.com/office/drawing/2014/main" id="{4C747198-527D-4B7B-A24F-444B74C6FE6C}"/>
              </a:ext>
            </a:extLst>
          </p:cNvPr>
          <p:cNvSpPr txBox="1"/>
          <p:nvPr/>
        </p:nvSpPr>
        <p:spPr>
          <a:xfrm>
            <a:off x="3310709" y="5075003"/>
            <a:ext cx="2785291" cy="646331"/>
          </a:xfrm>
          <a:prstGeom prst="rect">
            <a:avLst/>
          </a:prstGeom>
          <a:noFill/>
        </p:spPr>
        <p:txBody>
          <a:bodyPr wrap="square" rtlCol="0">
            <a:spAutoFit/>
          </a:bodyPr>
          <a:lstStyle/>
          <a:p>
            <a:r>
              <a:rPr lang="en-IN" dirty="0"/>
              <a:t>Reuse tried and tested arms </a:t>
            </a:r>
          </a:p>
        </p:txBody>
      </p:sp>
      <p:sp>
        <p:nvSpPr>
          <p:cNvPr id="18" name="TextBox 17">
            <a:extLst>
              <a:ext uri="{FF2B5EF4-FFF2-40B4-BE49-F238E27FC236}">
                <a16:creationId xmlns:a16="http://schemas.microsoft.com/office/drawing/2014/main" id="{4B7D8B41-1FD7-4CB0-8F91-6ABA46002CED}"/>
              </a:ext>
            </a:extLst>
          </p:cNvPr>
          <p:cNvSpPr txBox="1"/>
          <p:nvPr/>
        </p:nvSpPr>
        <p:spPr>
          <a:xfrm>
            <a:off x="287744" y="5352002"/>
            <a:ext cx="2516135" cy="369332"/>
          </a:xfrm>
          <a:prstGeom prst="rect">
            <a:avLst/>
          </a:prstGeom>
          <a:noFill/>
        </p:spPr>
        <p:txBody>
          <a:bodyPr wrap="square" rtlCol="0">
            <a:spAutoFit/>
          </a:bodyPr>
          <a:lstStyle/>
          <a:p>
            <a:pPr algn="ctr"/>
            <a:r>
              <a:rPr lang="en-IN" b="1" dirty="0">
                <a:solidFill>
                  <a:srgbClr val="C00000"/>
                </a:solidFill>
              </a:rPr>
              <a:t>Exploration</a:t>
            </a:r>
          </a:p>
        </p:txBody>
      </p:sp>
      <p:sp>
        <p:nvSpPr>
          <p:cNvPr id="20" name="TextBox 19">
            <a:extLst>
              <a:ext uri="{FF2B5EF4-FFF2-40B4-BE49-F238E27FC236}">
                <a16:creationId xmlns:a16="http://schemas.microsoft.com/office/drawing/2014/main" id="{6CD274BC-4017-41E3-8C2C-63E1D2F7F143}"/>
              </a:ext>
            </a:extLst>
          </p:cNvPr>
          <p:cNvSpPr txBox="1"/>
          <p:nvPr/>
        </p:nvSpPr>
        <p:spPr>
          <a:xfrm>
            <a:off x="3595683" y="4676563"/>
            <a:ext cx="1553833" cy="369332"/>
          </a:xfrm>
          <a:prstGeom prst="rect">
            <a:avLst/>
          </a:prstGeom>
          <a:noFill/>
        </p:spPr>
        <p:txBody>
          <a:bodyPr wrap="square" rtlCol="0">
            <a:spAutoFit/>
          </a:bodyPr>
          <a:lstStyle/>
          <a:p>
            <a:pPr algn="ctr"/>
            <a:r>
              <a:rPr lang="en-IN" b="1" dirty="0">
                <a:solidFill>
                  <a:srgbClr val="C00000"/>
                </a:solidFill>
              </a:rPr>
              <a:t>Exploitation</a:t>
            </a:r>
          </a:p>
        </p:txBody>
      </p:sp>
      <p:sp>
        <p:nvSpPr>
          <p:cNvPr id="22" name="TextBox 21">
            <a:extLst>
              <a:ext uri="{FF2B5EF4-FFF2-40B4-BE49-F238E27FC236}">
                <a16:creationId xmlns:a16="http://schemas.microsoft.com/office/drawing/2014/main" id="{9C7E0FA6-5241-4949-A450-C4FECB9C4AB1}"/>
              </a:ext>
            </a:extLst>
          </p:cNvPr>
          <p:cNvSpPr txBox="1"/>
          <p:nvPr/>
        </p:nvSpPr>
        <p:spPr>
          <a:xfrm>
            <a:off x="0" y="6502824"/>
            <a:ext cx="4669268" cy="369332"/>
          </a:xfrm>
          <a:prstGeom prst="rect">
            <a:avLst/>
          </a:prstGeom>
          <a:noFill/>
        </p:spPr>
        <p:txBody>
          <a:bodyPr wrap="square" rtlCol="0">
            <a:spAutoFit/>
          </a:bodyPr>
          <a:lstStyle/>
          <a:p>
            <a:r>
              <a:rPr lang="en-IN" dirty="0" err="1"/>
              <a:t>Src</a:t>
            </a:r>
            <a:r>
              <a:rPr lang="en-IN" dirty="0"/>
              <a:t>: </a:t>
            </a:r>
            <a:r>
              <a:rPr lang="en-IN" dirty="0" err="1"/>
              <a:t>Pixcove</a:t>
            </a:r>
            <a:endParaRPr lang="en-IN" dirty="0"/>
          </a:p>
        </p:txBody>
      </p:sp>
      <p:sp>
        <p:nvSpPr>
          <p:cNvPr id="29" name="TextBox 28">
            <a:extLst>
              <a:ext uri="{FF2B5EF4-FFF2-40B4-BE49-F238E27FC236}">
                <a16:creationId xmlns:a16="http://schemas.microsoft.com/office/drawing/2014/main" id="{86813361-8E87-4705-AEF1-5DFEEB41F2BE}"/>
              </a:ext>
            </a:extLst>
          </p:cNvPr>
          <p:cNvSpPr txBox="1"/>
          <p:nvPr/>
        </p:nvSpPr>
        <p:spPr>
          <a:xfrm>
            <a:off x="7522732" y="6488668"/>
            <a:ext cx="4669268" cy="369332"/>
          </a:xfrm>
          <a:prstGeom prst="rect">
            <a:avLst/>
          </a:prstGeom>
          <a:noFill/>
        </p:spPr>
        <p:txBody>
          <a:bodyPr wrap="square" rtlCol="0">
            <a:spAutoFit/>
          </a:bodyPr>
          <a:lstStyle/>
          <a:p>
            <a:pPr algn="r"/>
            <a:r>
              <a:rPr lang="en-IN" dirty="0" err="1"/>
              <a:t>Src</a:t>
            </a:r>
            <a:r>
              <a:rPr lang="en-IN" dirty="0"/>
              <a:t>: </a:t>
            </a:r>
            <a:r>
              <a:rPr lang="en-IN" dirty="0" err="1"/>
              <a:t>chatbotsmagazine</a:t>
            </a:r>
            <a:endParaRPr lang="en-IN" dirty="0"/>
          </a:p>
        </p:txBody>
      </p:sp>
    </p:spTree>
    <p:extLst>
      <p:ext uri="{BB962C8B-B14F-4D97-AF65-F5344CB8AC3E}">
        <p14:creationId xmlns:p14="http://schemas.microsoft.com/office/powerpoint/2010/main" val="4104083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F041665B-D22C-4CBA-8128-E4C149784FB4}"/>
              </a:ext>
            </a:extLst>
          </p:cNvPr>
          <p:cNvSpPr>
            <a:spLocks noGrp="1" noChangeArrowheads="1"/>
          </p:cNvSpPr>
          <p:nvPr>
            <p:ph type="title"/>
          </p:nvPr>
        </p:nvSpPr>
        <p:spPr/>
        <p:txBody>
          <a:bodyPr/>
          <a:lstStyle/>
          <a:p>
            <a:r>
              <a:rPr lang="en-US" altLang="en-US" dirty="0">
                <a:latin typeface="+mn-lt"/>
              </a:rPr>
              <a:t>Upper Confidence Bound (UCB)</a:t>
            </a:r>
          </a:p>
        </p:txBody>
      </p:sp>
      <p:sp>
        <p:nvSpPr>
          <p:cNvPr id="35843" name="Rectangle 3">
            <a:extLst>
              <a:ext uri="{FF2B5EF4-FFF2-40B4-BE49-F238E27FC236}">
                <a16:creationId xmlns:a16="http://schemas.microsoft.com/office/drawing/2014/main" id="{5FD48E55-BC26-4C9F-AF7C-3BC5623F51F5}"/>
              </a:ext>
            </a:extLst>
          </p:cNvPr>
          <p:cNvSpPr>
            <a:spLocks noGrp="1" noChangeArrowheads="1"/>
          </p:cNvSpPr>
          <p:nvPr>
            <p:ph type="body" idx="1"/>
          </p:nvPr>
        </p:nvSpPr>
        <p:spPr/>
        <p:txBody>
          <a:bodyPr/>
          <a:lstStyle/>
          <a:p>
            <a:r>
              <a:rPr lang="en-IN" altLang="en-US" dirty="0"/>
              <a:t>Estimates the expected reward for each arm by adding estimated sample mean of an arm with it's upper confidence bound.</a:t>
            </a:r>
            <a:endParaRPr lang="en-US" altLang="en-US" dirty="0"/>
          </a:p>
        </p:txBody>
      </p:sp>
      <p:sp>
        <p:nvSpPr>
          <p:cNvPr id="35844" name="Text Box 5">
            <a:extLst>
              <a:ext uri="{FF2B5EF4-FFF2-40B4-BE49-F238E27FC236}">
                <a16:creationId xmlns:a16="http://schemas.microsoft.com/office/drawing/2014/main" id="{28010E2E-B76A-49D9-96CE-34D72B7D073B}"/>
              </a:ext>
            </a:extLst>
          </p:cNvPr>
          <p:cNvSpPr txBox="1">
            <a:spLocks noChangeArrowheads="1"/>
          </p:cNvSpPr>
          <p:nvPr/>
        </p:nvSpPr>
        <p:spPr bwMode="auto">
          <a:xfrm>
            <a:off x="2449424" y="3102917"/>
            <a:ext cx="26463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FF0000"/>
                </a:solidFill>
                <a:latin typeface="+mn-lt"/>
                <a:cs typeface="Arial" panose="020B0604020202020204" pitchFamily="34" charset="0"/>
              </a:rPr>
              <a:t>Number of successes of arm </a:t>
            </a:r>
            <a:r>
              <a:rPr lang="en-US" altLang="en-US" sz="2000" b="1" i="1" dirty="0" err="1">
                <a:solidFill>
                  <a:srgbClr val="FF0000"/>
                </a:solidFill>
                <a:latin typeface="+mn-lt"/>
                <a:cs typeface="Arial" panose="020B0604020202020204" pitchFamily="34" charset="0"/>
              </a:rPr>
              <a:t>i</a:t>
            </a:r>
            <a:endParaRPr lang="en-US" altLang="en-US" sz="2000" b="1" i="1" dirty="0">
              <a:solidFill>
                <a:srgbClr val="FF0000"/>
              </a:solidFill>
              <a:latin typeface="+mn-lt"/>
              <a:cs typeface="Arial" panose="020B0604020202020204" pitchFamily="34" charset="0"/>
            </a:endParaRPr>
          </a:p>
        </p:txBody>
      </p:sp>
      <p:sp>
        <p:nvSpPr>
          <p:cNvPr id="35845" name="Text Box 6">
            <a:extLst>
              <a:ext uri="{FF2B5EF4-FFF2-40B4-BE49-F238E27FC236}">
                <a16:creationId xmlns:a16="http://schemas.microsoft.com/office/drawing/2014/main" id="{E34F7087-B34E-4B33-86B1-4C8580AA0D12}"/>
              </a:ext>
            </a:extLst>
          </p:cNvPr>
          <p:cNvSpPr txBox="1">
            <a:spLocks noChangeArrowheads="1"/>
          </p:cNvSpPr>
          <p:nvPr/>
        </p:nvSpPr>
        <p:spPr bwMode="auto">
          <a:xfrm>
            <a:off x="2279562" y="5252392"/>
            <a:ext cx="19653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FF0000"/>
                </a:solidFill>
                <a:latin typeface="+mn-lt"/>
                <a:cs typeface="Arial" panose="020B0604020202020204" pitchFamily="34" charset="0"/>
              </a:rPr>
              <a:t>Number of pulls of arm </a:t>
            </a:r>
            <a:r>
              <a:rPr lang="en-US" altLang="en-US" sz="2000" b="1" i="1" dirty="0" err="1">
                <a:solidFill>
                  <a:srgbClr val="FF0000"/>
                </a:solidFill>
                <a:latin typeface="+mn-lt"/>
                <a:cs typeface="Arial" panose="020B0604020202020204" pitchFamily="34" charset="0"/>
              </a:rPr>
              <a:t>i</a:t>
            </a:r>
            <a:endParaRPr lang="en-US" altLang="en-US" sz="2000" b="1" i="1" dirty="0">
              <a:solidFill>
                <a:srgbClr val="FF0000"/>
              </a:solidFill>
              <a:latin typeface="+mn-lt"/>
              <a:cs typeface="Arial" panose="020B0604020202020204" pitchFamily="34" charset="0"/>
            </a:endParaRPr>
          </a:p>
        </p:txBody>
      </p:sp>
      <p:sp>
        <p:nvSpPr>
          <p:cNvPr id="35846" name="Line 7">
            <a:extLst>
              <a:ext uri="{FF2B5EF4-FFF2-40B4-BE49-F238E27FC236}">
                <a16:creationId xmlns:a16="http://schemas.microsoft.com/office/drawing/2014/main" id="{521FA016-A2EC-47E6-9073-8A95D0C30AFF}"/>
              </a:ext>
            </a:extLst>
          </p:cNvPr>
          <p:cNvSpPr>
            <a:spLocks noChangeShapeType="1"/>
          </p:cNvSpPr>
          <p:nvPr/>
        </p:nvSpPr>
        <p:spPr bwMode="auto">
          <a:xfrm>
            <a:off x="4361457" y="3544932"/>
            <a:ext cx="635000" cy="53975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5847" name="Line 8">
            <a:extLst>
              <a:ext uri="{FF2B5EF4-FFF2-40B4-BE49-F238E27FC236}">
                <a16:creationId xmlns:a16="http://schemas.microsoft.com/office/drawing/2014/main" id="{10905602-C009-482C-9B60-80FDAAA29FC2}"/>
              </a:ext>
            </a:extLst>
          </p:cNvPr>
          <p:cNvSpPr>
            <a:spLocks noChangeShapeType="1"/>
          </p:cNvSpPr>
          <p:nvPr/>
        </p:nvSpPr>
        <p:spPr bwMode="auto">
          <a:xfrm flipV="1">
            <a:off x="4168905" y="4811282"/>
            <a:ext cx="882650" cy="51276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5848" name="Text Box 9">
            <a:extLst>
              <a:ext uri="{FF2B5EF4-FFF2-40B4-BE49-F238E27FC236}">
                <a16:creationId xmlns:a16="http://schemas.microsoft.com/office/drawing/2014/main" id="{36FDEFC3-256E-4183-91A6-B54DF010792C}"/>
              </a:ext>
            </a:extLst>
          </p:cNvPr>
          <p:cNvSpPr txBox="1">
            <a:spLocks noChangeArrowheads="1"/>
          </p:cNvSpPr>
          <p:nvPr/>
        </p:nvSpPr>
        <p:spPr bwMode="auto">
          <a:xfrm>
            <a:off x="6957924" y="3152130"/>
            <a:ext cx="2540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FF0000"/>
                </a:solidFill>
                <a:latin typeface="+mn-lt"/>
                <a:cs typeface="Arial" panose="020B0604020202020204" pitchFamily="34" charset="0"/>
              </a:rPr>
              <a:t>Total number of pulls of all arms</a:t>
            </a:r>
          </a:p>
        </p:txBody>
      </p:sp>
      <p:sp>
        <p:nvSpPr>
          <p:cNvPr id="35849" name="Line 10">
            <a:extLst>
              <a:ext uri="{FF2B5EF4-FFF2-40B4-BE49-F238E27FC236}">
                <a16:creationId xmlns:a16="http://schemas.microsoft.com/office/drawing/2014/main" id="{4EC4D3BE-A233-4B14-AFA4-7F9B9F07DBB9}"/>
              </a:ext>
            </a:extLst>
          </p:cNvPr>
          <p:cNvSpPr>
            <a:spLocks noChangeShapeType="1"/>
          </p:cNvSpPr>
          <p:nvPr/>
        </p:nvSpPr>
        <p:spPr bwMode="auto">
          <a:xfrm flipH="1">
            <a:off x="7117101" y="3629966"/>
            <a:ext cx="466725" cy="528638"/>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5850" name="Text Box 13">
            <a:extLst>
              <a:ext uri="{FF2B5EF4-FFF2-40B4-BE49-F238E27FC236}">
                <a16:creationId xmlns:a16="http://schemas.microsoft.com/office/drawing/2014/main" id="{F01F730D-E648-46BF-B419-2F929A63791C}"/>
              </a:ext>
            </a:extLst>
          </p:cNvPr>
          <p:cNvSpPr txBox="1">
            <a:spLocks noChangeArrowheads="1"/>
          </p:cNvSpPr>
          <p:nvPr/>
        </p:nvSpPr>
        <p:spPr bwMode="auto">
          <a:xfrm>
            <a:off x="4329024" y="5252392"/>
            <a:ext cx="1447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0033CC"/>
                </a:solidFill>
                <a:latin typeface="+mn-lt"/>
                <a:cs typeface="Arial" panose="020B0604020202020204" pitchFamily="34" charset="0"/>
              </a:rPr>
              <a:t>Observed success rate</a:t>
            </a:r>
          </a:p>
        </p:txBody>
      </p:sp>
      <p:sp>
        <p:nvSpPr>
          <p:cNvPr id="35851" name="Text Box 14">
            <a:extLst>
              <a:ext uri="{FF2B5EF4-FFF2-40B4-BE49-F238E27FC236}">
                <a16:creationId xmlns:a16="http://schemas.microsoft.com/office/drawing/2014/main" id="{597CB350-4AAD-406E-8A06-141C75D6C214}"/>
              </a:ext>
            </a:extLst>
          </p:cNvPr>
          <p:cNvSpPr txBox="1">
            <a:spLocks noChangeArrowheads="1"/>
          </p:cNvSpPr>
          <p:nvPr/>
        </p:nvSpPr>
        <p:spPr bwMode="auto">
          <a:xfrm>
            <a:off x="5632361" y="5252392"/>
            <a:ext cx="24145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0033CC"/>
                </a:solidFill>
                <a:latin typeface="+mn-lt"/>
                <a:cs typeface="Arial" panose="020B0604020202020204" pitchFamily="34" charset="0"/>
              </a:rPr>
              <a:t>Factor representing uncertainty</a:t>
            </a:r>
          </a:p>
        </p:txBody>
      </p:sp>
      <p:sp>
        <p:nvSpPr>
          <p:cNvPr id="35852" name="AutoShape 15">
            <a:extLst>
              <a:ext uri="{FF2B5EF4-FFF2-40B4-BE49-F238E27FC236}">
                <a16:creationId xmlns:a16="http://schemas.microsoft.com/office/drawing/2014/main" id="{F0CC376E-364C-41D8-A5FB-41994FC59E85}"/>
              </a:ext>
            </a:extLst>
          </p:cNvPr>
          <p:cNvSpPr>
            <a:spLocks/>
          </p:cNvSpPr>
          <p:nvPr/>
        </p:nvSpPr>
        <p:spPr bwMode="auto">
          <a:xfrm rot="16200000">
            <a:off x="5121803" y="4946173"/>
            <a:ext cx="149221" cy="290393"/>
          </a:xfrm>
          <a:prstGeom prst="leftBrace">
            <a:avLst>
              <a:gd name="adj1" fmla="val 1606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latin typeface="+mn-lt"/>
            </a:endParaRPr>
          </a:p>
        </p:txBody>
      </p:sp>
      <p:sp>
        <p:nvSpPr>
          <p:cNvPr id="35853" name="AutoShape 16">
            <a:extLst>
              <a:ext uri="{FF2B5EF4-FFF2-40B4-BE49-F238E27FC236}">
                <a16:creationId xmlns:a16="http://schemas.microsoft.com/office/drawing/2014/main" id="{CAF27A31-6839-4089-B171-702940F708EF}"/>
              </a:ext>
            </a:extLst>
          </p:cNvPr>
          <p:cNvSpPr>
            <a:spLocks/>
          </p:cNvSpPr>
          <p:nvPr/>
        </p:nvSpPr>
        <p:spPr bwMode="auto">
          <a:xfrm rot="16200000">
            <a:off x="6305976" y="4418440"/>
            <a:ext cx="341957" cy="1400263"/>
          </a:xfrm>
          <a:prstGeom prst="leftBrace">
            <a:avLst>
              <a:gd name="adj1" fmla="val 4670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latin typeface="+mn-lt"/>
            </a:endParaRPr>
          </a:p>
        </p:txBody>
      </p:sp>
      <p:graphicFrame>
        <p:nvGraphicFramePr>
          <p:cNvPr id="35854" name="Object 17">
            <a:extLst>
              <a:ext uri="{FF2B5EF4-FFF2-40B4-BE49-F238E27FC236}">
                <a16:creationId xmlns:a16="http://schemas.microsoft.com/office/drawing/2014/main" id="{669CBBF4-CA1A-4766-A2B9-CB9F358FC9CD}"/>
              </a:ext>
            </a:extLst>
          </p:cNvPr>
          <p:cNvGraphicFramePr>
            <a:graphicFrameLocks noChangeAspect="1"/>
          </p:cNvGraphicFramePr>
          <p:nvPr>
            <p:extLst>
              <p:ext uri="{D42A27DB-BD31-4B8C-83A1-F6EECF244321}">
                <p14:modId xmlns:p14="http://schemas.microsoft.com/office/powerpoint/2010/main" val="4084696152"/>
              </p:ext>
            </p:extLst>
          </p:nvPr>
        </p:nvGraphicFramePr>
        <p:xfrm>
          <a:off x="3482975" y="3879850"/>
          <a:ext cx="3609975" cy="1104900"/>
        </p:xfrm>
        <a:graphic>
          <a:graphicData uri="http://schemas.openxmlformats.org/presentationml/2006/ole">
            <mc:AlternateContent xmlns:mc="http://schemas.openxmlformats.org/markup-compatibility/2006">
              <mc:Choice xmlns:v="urn:schemas-microsoft-com:vml" Requires="v">
                <p:oleObj spid="_x0000_s1066" name="Equation" r:id="rId4" imgW="1574800" imgH="482600" progId="Equation.3">
                  <p:embed/>
                </p:oleObj>
              </mc:Choice>
              <mc:Fallback>
                <p:oleObj name="Equation" r:id="rId4" imgW="1574800" imgH="482600" progId="Equation.3">
                  <p:embed/>
                  <p:pic>
                    <p:nvPicPr>
                      <p:cNvPr id="35854" name="Object 17">
                        <a:extLst>
                          <a:ext uri="{FF2B5EF4-FFF2-40B4-BE49-F238E27FC236}">
                            <a16:creationId xmlns:a16="http://schemas.microsoft.com/office/drawing/2014/main" id="{669CBBF4-CA1A-4766-A2B9-CB9F358FC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2975" y="3879850"/>
                        <a:ext cx="3609975"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advTm="155109"/>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5E3D-A5F9-49B2-B8E3-110616D64616}"/>
              </a:ext>
            </a:extLst>
          </p:cNvPr>
          <p:cNvSpPr>
            <a:spLocks noGrp="1"/>
          </p:cNvSpPr>
          <p:nvPr>
            <p:ph type="title"/>
          </p:nvPr>
        </p:nvSpPr>
        <p:spPr/>
        <p:txBody>
          <a:bodyPr/>
          <a:lstStyle/>
          <a:p>
            <a:r>
              <a:rPr lang="en-IN" dirty="0"/>
              <a:t>UCB: Example</a:t>
            </a:r>
          </a:p>
        </p:txBody>
      </p:sp>
      <p:pic>
        <p:nvPicPr>
          <p:cNvPr id="5" name="Content Placeholder 4" descr="A close up of a map&#10;&#10;Description automatically generated">
            <a:extLst>
              <a:ext uri="{FF2B5EF4-FFF2-40B4-BE49-F238E27FC236}">
                <a16:creationId xmlns:a16="http://schemas.microsoft.com/office/drawing/2014/main" id="{797B783C-FCB0-4A0C-A18B-7F5EFDA055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6557" y="1825625"/>
            <a:ext cx="10418886" cy="4351338"/>
          </a:xfrm>
        </p:spPr>
      </p:pic>
      <p:sp>
        <p:nvSpPr>
          <p:cNvPr id="6" name="TextBox 5">
            <a:extLst>
              <a:ext uri="{FF2B5EF4-FFF2-40B4-BE49-F238E27FC236}">
                <a16:creationId xmlns:a16="http://schemas.microsoft.com/office/drawing/2014/main" id="{9A17B4E5-1DBF-47BA-AE6F-5E2F2C727987}"/>
              </a:ext>
            </a:extLst>
          </p:cNvPr>
          <p:cNvSpPr txBox="1"/>
          <p:nvPr/>
        </p:nvSpPr>
        <p:spPr>
          <a:xfrm>
            <a:off x="1705225" y="4670853"/>
            <a:ext cx="1235683" cy="369332"/>
          </a:xfrm>
          <a:prstGeom prst="rect">
            <a:avLst/>
          </a:prstGeom>
          <a:noFill/>
        </p:spPr>
        <p:txBody>
          <a:bodyPr wrap="square" rtlCol="0">
            <a:spAutoFit/>
          </a:bodyPr>
          <a:lstStyle/>
          <a:p>
            <a:r>
              <a:rPr lang="en-IN" dirty="0"/>
              <a:t>Rewards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10FE0D-8101-4BD4-93C2-F4A9260489D1}"/>
                  </a:ext>
                </a:extLst>
              </p:cNvPr>
              <p:cNvSpPr txBox="1"/>
              <p:nvPr/>
            </p:nvSpPr>
            <p:spPr>
              <a:xfrm>
                <a:off x="4745001" y="290980"/>
                <a:ext cx="7339913" cy="1336263"/>
              </a:xfrm>
              <a:prstGeom prst="rect">
                <a:avLst/>
              </a:prstGeom>
              <a:noFill/>
            </p:spPr>
            <p:txBody>
              <a:bodyPr wrap="square" rtlCol="0">
                <a:spAutoFit/>
              </a:bodyPr>
              <a:lstStyle/>
              <a:p>
                <a:r>
                  <a:rPr lang="en-IN" dirty="0"/>
                  <a:t>µ(a</a:t>
                </a:r>
                <a:r>
                  <a:rPr lang="en-IN" baseline="-25000" dirty="0"/>
                  <a:t>i</a:t>
                </a:r>
                <a:r>
                  <a:rPr lang="en-IN" dirty="0"/>
                  <a:t>) = </a:t>
                </a:r>
                <a14:m>
                  <m:oMath xmlns:m="http://schemas.openxmlformats.org/officeDocument/2006/math">
                    <m:f>
                      <m:fPr>
                        <m:ctrlPr>
                          <a:rPr lang="en-IN" i="1">
                            <a:latin typeface="Cambria Math" panose="02040503050406030204" pitchFamily="18" charset="0"/>
                          </a:rPr>
                        </m:ctrlPr>
                      </m:fPr>
                      <m:num>
                        <m:r>
                          <m:rPr>
                            <m:sty m:val="p"/>
                          </m:rPr>
                          <a:rPr lang="en-IN" b="0" i="0" smtClean="0">
                            <a:latin typeface="Cambria Math" panose="02040503050406030204" pitchFamily="18" charset="0"/>
                          </a:rPr>
                          <m:t>Total</m:t>
                        </m:r>
                        <m:r>
                          <a:rPr lang="en-IN" b="0" i="0" smtClean="0">
                            <a:latin typeface="Cambria Math" panose="02040503050406030204" pitchFamily="18" charset="0"/>
                          </a:rPr>
                          <m:t> </m:t>
                        </m:r>
                        <m:r>
                          <m:rPr>
                            <m:sty m:val="p"/>
                          </m:rPr>
                          <a:rPr lang="en-IN" b="0" i="0" smtClean="0">
                            <a:latin typeface="Cambria Math" panose="02040503050406030204" pitchFamily="18" charset="0"/>
                          </a:rPr>
                          <m:t>rewards</m:t>
                        </m:r>
                        <m:r>
                          <a:rPr lang="en-IN" b="0" i="0" smtClean="0">
                            <a:latin typeface="Cambria Math" panose="02040503050406030204" pitchFamily="18" charset="0"/>
                          </a:rPr>
                          <m:t> </m:t>
                        </m:r>
                        <m:r>
                          <m:rPr>
                            <m:sty m:val="p"/>
                          </m:rPr>
                          <a:rPr lang="en-IN" b="0" i="0" smtClean="0">
                            <a:latin typeface="Cambria Math" panose="02040503050406030204" pitchFamily="18" charset="0"/>
                          </a:rPr>
                          <m:t>received</m:t>
                        </m:r>
                        <m:r>
                          <a:rPr lang="en-IN" b="0" i="0" smtClean="0">
                            <a:latin typeface="Cambria Math" panose="02040503050406030204" pitchFamily="18" charset="0"/>
                          </a:rPr>
                          <m:t> </m:t>
                        </m:r>
                        <m:r>
                          <m:rPr>
                            <m:sty m:val="p"/>
                          </m:rPr>
                          <a:rPr lang="en-IN" b="0" i="0" smtClean="0">
                            <a:latin typeface="Cambria Math" panose="02040503050406030204" pitchFamily="18" charset="0"/>
                          </a:rPr>
                          <m:t>for</m:t>
                        </m:r>
                        <m:r>
                          <a:rPr lang="en-IN" b="0" i="0" smtClean="0">
                            <a:latin typeface="Cambria Math" panose="02040503050406030204" pitchFamily="18" charset="0"/>
                          </a:rPr>
                          <m:t> </m:t>
                        </m:r>
                        <m:r>
                          <m:rPr>
                            <m:sty m:val="p"/>
                          </m:rPr>
                          <a:rPr lang="en-IN" b="0" i="0" smtClean="0">
                            <a:latin typeface="Cambria Math" panose="02040503050406030204" pitchFamily="18" charset="0"/>
                          </a:rPr>
                          <m:t>pulling</m:t>
                        </m:r>
                        <m:r>
                          <a:rPr lang="en-IN" b="0" i="0" smtClean="0">
                            <a:latin typeface="Cambria Math" panose="02040503050406030204" pitchFamily="18" charset="0"/>
                          </a:rPr>
                          <m:t> </m:t>
                        </m:r>
                        <m:r>
                          <m:rPr>
                            <m:sty m:val="p"/>
                          </m:rPr>
                          <a:rPr lang="en-IN" b="0" i="0" smtClean="0">
                            <a:latin typeface="Cambria Math" panose="02040503050406030204" pitchFamily="18" charset="0"/>
                          </a:rPr>
                          <m:t>arm</m:t>
                        </m:r>
                        <m:r>
                          <a:rPr lang="en-IN" b="0" i="0" smtClean="0">
                            <a:latin typeface="Cambria Math" panose="02040503050406030204" pitchFamily="18" charset="0"/>
                          </a:rPr>
                          <m:t> </m:t>
                        </m:r>
                        <m:r>
                          <m:rPr>
                            <m:sty m:val="p"/>
                          </m:rPr>
                          <a:rPr lang="en-IN" b="0" i="0" smtClean="0">
                            <a:latin typeface="Cambria Math" panose="02040503050406030204" pitchFamily="18" charset="0"/>
                          </a:rPr>
                          <m:t>ai</m:t>
                        </m:r>
                        <m:r>
                          <a:rPr lang="en-IN">
                            <a:latin typeface="Cambria Math" panose="02040503050406030204" pitchFamily="18" charset="0"/>
                          </a:rPr>
                          <m:t> </m:t>
                        </m:r>
                      </m:num>
                      <m:den>
                        <m:r>
                          <m:rPr>
                            <m:sty m:val="p"/>
                          </m:rPr>
                          <a:rPr lang="en-IN">
                            <a:latin typeface="Cambria Math" panose="02040503050406030204" pitchFamily="18" charset="0"/>
                            <a:ea typeface="Cambria Math" panose="02040503050406030204" pitchFamily="18" charset="0"/>
                          </a:rPr>
                          <m:t>Number</m:t>
                        </m:r>
                        <m:r>
                          <a:rPr lang="en-IN">
                            <a:latin typeface="Cambria Math" panose="02040503050406030204" pitchFamily="18" charset="0"/>
                            <a:ea typeface="Cambria Math" panose="02040503050406030204" pitchFamily="18" charset="0"/>
                          </a:rPr>
                          <m:t> </m:t>
                        </m:r>
                        <m:r>
                          <m:rPr>
                            <m:sty m:val="p"/>
                          </m:rPr>
                          <a:rPr lang="en-IN">
                            <a:latin typeface="Cambria Math" panose="02040503050406030204" pitchFamily="18" charset="0"/>
                            <a:ea typeface="Cambria Math" panose="02040503050406030204" pitchFamily="18" charset="0"/>
                          </a:rPr>
                          <m:t>of</m:t>
                        </m:r>
                        <m:r>
                          <a:rPr lang="en-IN">
                            <a:latin typeface="Cambria Math" panose="02040503050406030204" pitchFamily="18" charset="0"/>
                            <a:ea typeface="Cambria Math" panose="02040503050406030204" pitchFamily="18" charset="0"/>
                          </a:rPr>
                          <m:t> </m:t>
                        </m:r>
                        <m:r>
                          <m:rPr>
                            <m:sty m:val="p"/>
                          </m:rPr>
                          <a:rPr lang="en-IN">
                            <a:latin typeface="Cambria Math" panose="02040503050406030204" pitchFamily="18" charset="0"/>
                            <a:ea typeface="Cambria Math" panose="02040503050406030204" pitchFamily="18" charset="0"/>
                          </a:rPr>
                          <m:t>pulls</m:t>
                        </m:r>
                        <m:r>
                          <a:rPr lang="en-IN">
                            <a:latin typeface="Cambria Math" panose="02040503050406030204" pitchFamily="18" charset="0"/>
                            <a:ea typeface="Cambria Math" panose="02040503050406030204" pitchFamily="18" charset="0"/>
                          </a:rPr>
                          <m:t> </m:t>
                        </m:r>
                        <m:r>
                          <m:rPr>
                            <m:sty m:val="p"/>
                          </m:rPr>
                          <a:rPr lang="en-IN">
                            <a:latin typeface="Cambria Math" panose="02040503050406030204" pitchFamily="18" charset="0"/>
                            <a:ea typeface="Cambria Math" panose="02040503050406030204" pitchFamily="18" charset="0"/>
                          </a:rPr>
                          <m:t>for</m:t>
                        </m:r>
                        <m:r>
                          <a:rPr lang="en-IN">
                            <a:latin typeface="Cambria Math" panose="02040503050406030204" pitchFamily="18" charset="0"/>
                            <a:ea typeface="Cambria Math" panose="02040503050406030204" pitchFamily="18" charset="0"/>
                          </a:rPr>
                          <m:t> </m:t>
                        </m:r>
                        <m:r>
                          <m:rPr>
                            <m:sty m:val="p"/>
                          </m:rPr>
                          <a:rPr lang="en-IN">
                            <a:latin typeface="Cambria Math" panose="02040503050406030204" pitchFamily="18" charset="0"/>
                            <a:ea typeface="Cambria Math" panose="02040503050406030204" pitchFamily="18" charset="0"/>
                          </a:rPr>
                          <m:t>arm</m:t>
                        </m:r>
                        <m:r>
                          <a:rPr lang="en-IN">
                            <a:latin typeface="Cambria Math" panose="02040503050406030204" pitchFamily="18" charset="0"/>
                            <a:ea typeface="Cambria Math" panose="02040503050406030204" pitchFamily="18" charset="0"/>
                          </a:rPr>
                          <m:t> </m:t>
                        </m:r>
                        <m:r>
                          <m:rPr>
                            <m:sty m:val="p"/>
                          </m:rPr>
                          <a:rPr lang="en-IN">
                            <a:latin typeface="Cambria Math" panose="02040503050406030204" pitchFamily="18" charset="0"/>
                            <a:ea typeface="Cambria Math" panose="02040503050406030204" pitchFamily="18" charset="0"/>
                          </a:rPr>
                          <m:t>ai</m:t>
                        </m:r>
                        <m:r>
                          <m:rPr>
                            <m:nor/>
                          </m:rPr>
                          <a:rPr lang="en-IN" baseline="-25000" dirty="0">
                            <a:latin typeface="Cambria Math" panose="02040503050406030204" pitchFamily="18" charset="0"/>
                            <a:ea typeface="Cambria Math" panose="02040503050406030204" pitchFamily="18" charset="0"/>
                          </a:rPr>
                          <m:t> </m:t>
                        </m:r>
                      </m:den>
                    </m:f>
                  </m:oMath>
                </a14:m>
                <a:endParaRPr lang="en-IN" dirty="0"/>
              </a:p>
              <a:p>
                <a:r>
                  <a:rPr lang="en-IN" dirty="0"/>
                  <a:t> </a:t>
                </a:r>
              </a:p>
              <a:p>
                <a:r>
                  <a:rPr lang="en-IN" dirty="0"/>
                  <a:t>c</a:t>
                </a:r>
                <a:r>
                  <a:rPr lang="el-GR" dirty="0"/>
                  <a:t>σ</a:t>
                </a:r>
                <a:r>
                  <a:rPr lang="en-IN" dirty="0"/>
                  <a:t>(a</a:t>
                </a:r>
                <a:r>
                  <a:rPr lang="en-IN" baseline="-25000" dirty="0"/>
                  <a:t>i</a:t>
                </a:r>
                <a:r>
                  <a:rPr lang="en-IN" dirty="0"/>
                  <a:t>) = </a:t>
                </a:r>
                <a14:m>
                  <m:oMath xmlns:m="http://schemas.openxmlformats.org/officeDocument/2006/math">
                    <m:f>
                      <m:fPr>
                        <m:ctrlPr>
                          <a:rPr lang="en-IN" i="1" smtClean="0">
                            <a:latin typeface="Cambria Math" panose="02040503050406030204" pitchFamily="18" charset="0"/>
                          </a:rPr>
                        </m:ctrlPr>
                      </m:fPr>
                      <m:num>
                        <m:rad>
                          <m:radPr>
                            <m:degHide m:val="on"/>
                            <m:ctrlPr>
                              <a:rPr lang="en-IN" i="1" smtClean="0">
                                <a:latin typeface="Cambria Math" panose="02040503050406030204" pitchFamily="18" charset="0"/>
                              </a:rPr>
                            </m:ctrlPr>
                          </m:radPr>
                          <m:deg/>
                          <m:e>
                            <m:r>
                              <a:rPr lang="en-IN" b="0" i="0" smtClean="0">
                                <a:latin typeface="Cambria Math" panose="02040503050406030204" pitchFamily="18" charset="0"/>
                              </a:rPr>
                              <m:t>2</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log</m:t>
                                </m:r>
                              </m:fName>
                              <m:e>
                                <m:r>
                                  <a:rPr lang="en-IN" b="0" i="0" smtClean="0">
                                    <a:latin typeface="Cambria Math" panose="02040503050406030204" pitchFamily="18" charset="0"/>
                                  </a:rPr>
                                  <m:t>(</m:t>
                                </m:r>
                                <m:r>
                                  <m:rPr>
                                    <m:sty m:val="p"/>
                                  </m:rPr>
                                  <a:rPr lang="en-IN" b="0" i="0" smtClean="0">
                                    <a:latin typeface="Cambria Math" panose="02040503050406030204" pitchFamily="18" charset="0"/>
                                  </a:rPr>
                                  <m:t>Total</m:t>
                                </m:r>
                                <m:r>
                                  <a:rPr lang="en-IN" b="0" i="0" smtClean="0">
                                    <a:latin typeface="Cambria Math" panose="02040503050406030204" pitchFamily="18" charset="0"/>
                                  </a:rPr>
                                  <m:t> </m:t>
                                </m:r>
                                <m:r>
                                  <m:rPr>
                                    <m:sty m:val="p"/>
                                  </m:rPr>
                                  <a:rPr lang="en-IN" b="0" i="0" smtClean="0">
                                    <a:latin typeface="Cambria Math" panose="02040503050406030204" pitchFamily="18" charset="0"/>
                                  </a:rPr>
                                  <m:t>number</m:t>
                                </m:r>
                                <m:r>
                                  <a:rPr lang="en-IN" b="0" i="0" smtClean="0">
                                    <a:latin typeface="Cambria Math" panose="02040503050406030204" pitchFamily="18" charset="0"/>
                                  </a:rPr>
                                  <m:t> </m:t>
                                </m:r>
                                <m:r>
                                  <m:rPr>
                                    <m:sty m:val="p"/>
                                  </m:rPr>
                                  <a:rPr lang="en-IN" b="0" i="0" smtClean="0">
                                    <a:latin typeface="Cambria Math" panose="02040503050406030204" pitchFamily="18" charset="0"/>
                                  </a:rPr>
                                  <m:t>of</m:t>
                                </m:r>
                                <m:r>
                                  <a:rPr lang="en-IN" b="0" i="0" smtClean="0">
                                    <a:latin typeface="Cambria Math" panose="02040503050406030204" pitchFamily="18" charset="0"/>
                                  </a:rPr>
                                  <m:t> </m:t>
                                </m:r>
                                <m:r>
                                  <m:rPr>
                                    <m:sty m:val="p"/>
                                  </m:rPr>
                                  <a:rPr lang="en-IN" b="0" i="0" smtClean="0">
                                    <a:latin typeface="Cambria Math" panose="02040503050406030204" pitchFamily="18" charset="0"/>
                                  </a:rPr>
                                  <m:t>pulls</m:t>
                                </m:r>
                                <m:r>
                                  <a:rPr lang="en-IN" b="0" i="0" smtClean="0">
                                    <a:latin typeface="Cambria Math" panose="02040503050406030204" pitchFamily="18" charset="0"/>
                                  </a:rPr>
                                  <m:t> </m:t>
                                </m:r>
                                <m:r>
                                  <m:rPr>
                                    <m:sty m:val="p"/>
                                  </m:rPr>
                                  <a:rPr lang="en-IN" b="0" i="0" smtClean="0">
                                    <a:latin typeface="Cambria Math" panose="02040503050406030204" pitchFamily="18" charset="0"/>
                                  </a:rPr>
                                  <m:t>for</m:t>
                                </m:r>
                                <m:r>
                                  <a:rPr lang="en-IN" b="0" i="0" smtClean="0">
                                    <a:latin typeface="Cambria Math" panose="02040503050406030204" pitchFamily="18" charset="0"/>
                                  </a:rPr>
                                  <m:t> </m:t>
                                </m:r>
                                <m:r>
                                  <m:rPr>
                                    <m:sty m:val="p"/>
                                  </m:rPr>
                                  <a:rPr lang="en-IN" b="0" i="0" smtClean="0">
                                    <a:latin typeface="Cambria Math" panose="02040503050406030204" pitchFamily="18" charset="0"/>
                                  </a:rPr>
                                  <m:t>all</m:t>
                                </m:r>
                                <m:r>
                                  <a:rPr lang="en-IN" b="0" i="0" smtClean="0">
                                    <a:latin typeface="Cambria Math" panose="02040503050406030204" pitchFamily="18" charset="0"/>
                                  </a:rPr>
                                  <m:t> </m:t>
                                </m:r>
                                <m:r>
                                  <m:rPr>
                                    <m:sty m:val="p"/>
                                  </m:rPr>
                                  <a:rPr lang="en-IN" b="0" i="0" smtClean="0">
                                    <a:latin typeface="Cambria Math" panose="02040503050406030204" pitchFamily="18" charset="0"/>
                                  </a:rPr>
                                  <m:t>arms</m:t>
                                </m:r>
                                <m:r>
                                  <a:rPr lang="en-IN" b="0" i="0" smtClean="0">
                                    <a:latin typeface="Cambria Math" panose="02040503050406030204" pitchFamily="18" charset="0"/>
                                  </a:rPr>
                                  <m:t>)</m:t>
                                </m:r>
                              </m:e>
                            </m:func>
                          </m:e>
                        </m:rad>
                      </m:num>
                      <m:den>
                        <m:r>
                          <m:rPr>
                            <m:sty m:val="p"/>
                          </m:rPr>
                          <a:rPr lang="en-IN" b="0" i="0" smtClean="0">
                            <a:latin typeface="Cambria Math" panose="02040503050406030204" pitchFamily="18" charset="0"/>
                          </a:rPr>
                          <m:t>Number</m:t>
                        </m:r>
                        <m:r>
                          <a:rPr lang="en-IN" b="0" i="0" smtClean="0">
                            <a:latin typeface="Cambria Math" panose="02040503050406030204" pitchFamily="18" charset="0"/>
                          </a:rPr>
                          <m:t> </m:t>
                        </m:r>
                        <m:r>
                          <m:rPr>
                            <m:sty m:val="p"/>
                          </m:rPr>
                          <a:rPr lang="en-IN" b="0" i="0" smtClean="0">
                            <a:latin typeface="Cambria Math" panose="02040503050406030204" pitchFamily="18" charset="0"/>
                          </a:rPr>
                          <m:t>of</m:t>
                        </m:r>
                        <m:r>
                          <a:rPr lang="en-IN" b="0" i="0" smtClean="0">
                            <a:latin typeface="Cambria Math" panose="02040503050406030204" pitchFamily="18" charset="0"/>
                          </a:rPr>
                          <m:t> </m:t>
                        </m:r>
                        <m:r>
                          <m:rPr>
                            <m:sty m:val="p"/>
                          </m:rPr>
                          <a:rPr lang="en-IN" b="0" i="0" smtClean="0">
                            <a:latin typeface="Cambria Math" panose="02040503050406030204" pitchFamily="18" charset="0"/>
                          </a:rPr>
                          <m:t>pulls</m:t>
                        </m:r>
                        <m:r>
                          <a:rPr lang="en-IN" b="0" i="0" smtClean="0">
                            <a:latin typeface="Cambria Math" panose="02040503050406030204" pitchFamily="18" charset="0"/>
                          </a:rPr>
                          <m:t> </m:t>
                        </m:r>
                        <m:r>
                          <m:rPr>
                            <m:sty m:val="p"/>
                          </m:rPr>
                          <a:rPr lang="en-IN" b="0" i="0" smtClean="0">
                            <a:latin typeface="Cambria Math" panose="02040503050406030204" pitchFamily="18" charset="0"/>
                          </a:rPr>
                          <m:t>for</m:t>
                        </m:r>
                        <m:r>
                          <a:rPr lang="en-IN" b="0" i="0" smtClean="0">
                            <a:latin typeface="Cambria Math" panose="02040503050406030204" pitchFamily="18" charset="0"/>
                          </a:rPr>
                          <m:t> </m:t>
                        </m:r>
                        <m:r>
                          <m:rPr>
                            <m:sty m:val="p"/>
                          </m:rPr>
                          <a:rPr lang="en-IN" b="0" i="0" smtClean="0">
                            <a:latin typeface="Cambria Math" panose="02040503050406030204" pitchFamily="18" charset="0"/>
                          </a:rPr>
                          <m:t>arm</m:t>
                        </m:r>
                        <m:r>
                          <a:rPr lang="en-IN" b="0" i="0" smtClean="0">
                            <a:latin typeface="Cambria Math" panose="02040503050406030204" pitchFamily="18" charset="0"/>
                          </a:rPr>
                          <m:t> </m:t>
                        </m:r>
                        <m:r>
                          <m:rPr>
                            <m:sty m:val="p"/>
                          </m:rPr>
                          <a:rPr lang="en-IN" b="0" i="0" smtClean="0">
                            <a:latin typeface="Cambria Math" panose="02040503050406030204" pitchFamily="18" charset="0"/>
                          </a:rPr>
                          <m:t>ai</m:t>
                        </m:r>
                      </m:den>
                    </m:f>
                  </m:oMath>
                </a14:m>
                <a:r>
                  <a:rPr lang="en-IN" dirty="0"/>
                  <a:t>          </a:t>
                </a:r>
              </a:p>
            </p:txBody>
          </p:sp>
        </mc:Choice>
        <mc:Fallback xmlns="">
          <p:sp>
            <p:nvSpPr>
              <p:cNvPr id="7" name="TextBox 6">
                <a:extLst>
                  <a:ext uri="{FF2B5EF4-FFF2-40B4-BE49-F238E27FC236}">
                    <a16:creationId xmlns:a16="http://schemas.microsoft.com/office/drawing/2014/main" id="{E410FE0D-8101-4BD4-93C2-F4A9260489D1}"/>
                  </a:ext>
                </a:extLst>
              </p:cNvPr>
              <p:cNvSpPr txBox="1">
                <a:spLocks noRot="1" noChangeAspect="1" noMove="1" noResize="1" noEditPoints="1" noAdjustHandles="1" noChangeArrowheads="1" noChangeShapeType="1" noTextEdit="1"/>
              </p:cNvSpPr>
              <p:nvPr/>
            </p:nvSpPr>
            <p:spPr>
              <a:xfrm>
                <a:off x="4745001" y="290980"/>
                <a:ext cx="7339913" cy="1336263"/>
              </a:xfrm>
              <a:prstGeom prst="rect">
                <a:avLst/>
              </a:prstGeom>
              <a:blipFill>
                <a:blip r:embed="rId4"/>
                <a:stretch>
                  <a:fillRect l="-664"/>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87BBF14A-68FD-47B8-A08F-965EA0EC28CF}"/>
              </a:ext>
            </a:extLst>
          </p:cNvPr>
          <p:cNvSpPr txBox="1"/>
          <p:nvPr/>
        </p:nvSpPr>
        <p:spPr>
          <a:xfrm>
            <a:off x="8526161" y="5412258"/>
            <a:ext cx="3188043" cy="276999"/>
          </a:xfrm>
          <a:prstGeom prst="rect">
            <a:avLst/>
          </a:prstGeom>
          <a:noFill/>
        </p:spPr>
        <p:txBody>
          <a:bodyPr wrap="square" rtlCol="0">
            <a:spAutoFit/>
          </a:bodyPr>
          <a:lstStyle/>
          <a:p>
            <a:endParaRPr lang="en-IN" baseline="-25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0738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7DDD-C3FD-440B-9222-DB4B46660157}"/>
              </a:ext>
            </a:extLst>
          </p:cNvPr>
          <p:cNvSpPr>
            <a:spLocks noGrp="1"/>
          </p:cNvSpPr>
          <p:nvPr>
            <p:ph type="title"/>
          </p:nvPr>
        </p:nvSpPr>
        <p:spPr/>
        <p:txBody>
          <a:bodyPr/>
          <a:lstStyle/>
          <a:p>
            <a:r>
              <a:rPr lang="en-IN" dirty="0"/>
              <a:t>Limitations of MAB</a:t>
            </a:r>
          </a:p>
        </p:txBody>
      </p:sp>
      <p:sp>
        <p:nvSpPr>
          <p:cNvPr id="3" name="Content Placeholder 2">
            <a:extLst>
              <a:ext uri="{FF2B5EF4-FFF2-40B4-BE49-F238E27FC236}">
                <a16:creationId xmlns:a16="http://schemas.microsoft.com/office/drawing/2014/main" id="{B0138AF3-298C-49EC-AAFB-71B89C806315}"/>
              </a:ext>
            </a:extLst>
          </p:cNvPr>
          <p:cNvSpPr>
            <a:spLocks noGrp="1"/>
          </p:cNvSpPr>
          <p:nvPr>
            <p:ph idx="1"/>
          </p:nvPr>
        </p:nvSpPr>
        <p:spPr/>
        <p:txBody>
          <a:bodyPr/>
          <a:lstStyle/>
          <a:p>
            <a:r>
              <a:rPr lang="en-IN" dirty="0"/>
              <a:t>No personalization</a:t>
            </a:r>
          </a:p>
          <a:p>
            <a:pPr marL="457200" lvl="1" indent="0">
              <a:buNone/>
            </a:pPr>
            <a:endParaRPr lang="en-IN" dirty="0"/>
          </a:p>
          <a:p>
            <a:endParaRPr lang="en-IN" dirty="0"/>
          </a:p>
        </p:txBody>
      </p:sp>
    </p:spTree>
    <p:extLst>
      <p:ext uri="{BB962C8B-B14F-4D97-AF65-F5344CB8AC3E}">
        <p14:creationId xmlns:p14="http://schemas.microsoft.com/office/powerpoint/2010/main" val="2027037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BED5-E4A2-42DD-8B75-9D24B4726877}"/>
              </a:ext>
            </a:extLst>
          </p:cNvPr>
          <p:cNvSpPr>
            <a:spLocks noGrp="1"/>
          </p:cNvSpPr>
          <p:nvPr>
            <p:ph type="title"/>
          </p:nvPr>
        </p:nvSpPr>
        <p:spPr/>
        <p:txBody>
          <a:bodyPr/>
          <a:lstStyle/>
          <a:p>
            <a:r>
              <a:rPr lang="en-IN" dirty="0"/>
              <a:t>Contextual Bandits</a:t>
            </a:r>
          </a:p>
        </p:txBody>
      </p:sp>
      <p:sp>
        <p:nvSpPr>
          <p:cNvPr id="3" name="Content Placeholder 2">
            <a:extLst>
              <a:ext uri="{FF2B5EF4-FFF2-40B4-BE49-F238E27FC236}">
                <a16:creationId xmlns:a16="http://schemas.microsoft.com/office/drawing/2014/main" id="{2C666BEB-07C0-49D2-BDD5-6E38685B316C}"/>
              </a:ext>
            </a:extLst>
          </p:cNvPr>
          <p:cNvSpPr>
            <a:spLocks noGrp="1"/>
          </p:cNvSpPr>
          <p:nvPr>
            <p:ph idx="1"/>
          </p:nvPr>
        </p:nvSpPr>
        <p:spPr/>
        <p:txBody>
          <a:bodyPr/>
          <a:lstStyle/>
          <a:p>
            <a:r>
              <a:rPr lang="en-IN" dirty="0"/>
              <a:t>Traditional bandit algorithms do not use any side-information or context.</a:t>
            </a:r>
          </a:p>
          <a:p>
            <a:endParaRPr lang="en-IN" dirty="0"/>
          </a:p>
          <a:p>
            <a:r>
              <a:rPr lang="en-IN" dirty="0"/>
              <a:t>Contextual bandit algorithms use context to learn and map it to appropriate actions.</a:t>
            </a:r>
          </a:p>
          <a:p>
            <a:endParaRPr lang="en-IN" dirty="0"/>
          </a:p>
          <a:p>
            <a:r>
              <a:rPr lang="en-IN" dirty="0"/>
              <a:t>Examples: Personalized news article recommendation, clinical decision making on web portals. </a:t>
            </a:r>
          </a:p>
        </p:txBody>
      </p:sp>
    </p:spTree>
    <p:extLst>
      <p:ext uri="{BB962C8B-B14F-4D97-AF65-F5344CB8AC3E}">
        <p14:creationId xmlns:p14="http://schemas.microsoft.com/office/powerpoint/2010/main" val="233509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28A8-375A-418A-A7E2-CBC904F4C0C3}"/>
              </a:ext>
            </a:extLst>
          </p:cNvPr>
          <p:cNvSpPr>
            <a:spLocks noGrp="1"/>
          </p:cNvSpPr>
          <p:nvPr>
            <p:ph type="title"/>
          </p:nvPr>
        </p:nvSpPr>
        <p:spPr/>
        <p:txBody>
          <a:bodyPr/>
          <a:lstStyle/>
          <a:p>
            <a:r>
              <a:rPr lang="en-IN" dirty="0"/>
              <a:t>Personalized News Recommendation</a:t>
            </a:r>
          </a:p>
        </p:txBody>
      </p:sp>
      <p:pic>
        <p:nvPicPr>
          <p:cNvPr id="5" name="Content Placeholder 4" descr="A screenshot of a person&#10;&#10;Description automatically generated">
            <a:extLst>
              <a:ext uri="{FF2B5EF4-FFF2-40B4-BE49-F238E27FC236}">
                <a16:creationId xmlns:a16="http://schemas.microsoft.com/office/drawing/2014/main" id="{A017A6E1-235A-458D-955A-F529852B7A3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762836"/>
            <a:ext cx="5181600" cy="3033131"/>
          </a:xfrm>
        </p:spPr>
      </p:pic>
      <p:sp>
        <p:nvSpPr>
          <p:cNvPr id="7" name="Content Placeholder 6">
            <a:extLst>
              <a:ext uri="{FF2B5EF4-FFF2-40B4-BE49-F238E27FC236}">
                <a16:creationId xmlns:a16="http://schemas.microsoft.com/office/drawing/2014/main" id="{6E245977-F25D-44B3-9117-530451BBB1BD}"/>
              </a:ext>
            </a:extLst>
          </p:cNvPr>
          <p:cNvSpPr>
            <a:spLocks noGrp="1"/>
          </p:cNvSpPr>
          <p:nvPr>
            <p:ph sz="half" idx="2"/>
          </p:nvPr>
        </p:nvSpPr>
        <p:spPr/>
        <p:txBody>
          <a:bodyPr/>
          <a:lstStyle/>
          <a:p>
            <a:r>
              <a:rPr lang="en-IN" dirty="0"/>
              <a:t>User visits Yahoo! (with history of previous visits, IP address)</a:t>
            </a:r>
          </a:p>
          <a:p>
            <a:r>
              <a:rPr lang="en-IN" dirty="0"/>
              <a:t>Yahoo! chooses information to present (from news stories, ads)</a:t>
            </a:r>
          </a:p>
          <a:p>
            <a:r>
              <a:rPr lang="en-IN" dirty="0"/>
              <a:t>User reacts to presented information (clicks on something or is not interested) </a:t>
            </a:r>
          </a:p>
          <a:p>
            <a:endParaRPr lang="en-IN" dirty="0"/>
          </a:p>
        </p:txBody>
      </p:sp>
      <p:sp>
        <p:nvSpPr>
          <p:cNvPr id="8" name="TextBox 7">
            <a:extLst>
              <a:ext uri="{FF2B5EF4-FFF2-40B4-BE49-F238E27FC236}">
                <a16:creationId xmlns:a16="http://schemas.microsoft.com/office/drawing/2014/main" id="{71E799C5-2042-4EBC-8093-FFF3A3CD5F1E}"/>
              </a:ext>
            </a:extLst>
          </p:cNvPr>
          <p:cNvSpPr txBox="1"/>
          <p:nvPr/>
        </p:nvSpPr>
        <p:spPr>
          <a:xfrm>
            <a:off x="838200" y="5149516"/>
            <a:ext cx="10327105" cy="954107"/>
          </a:xfrm>
          <a:prstGeom prst="rect">
            <a:avLst/>
          </a:prstGeom>
          <a:noFill/>
        </p:spPr>
        <p:txBody>
          <a:bodyPr wrap="square" rtlCol="0">
            <a:spAutoFit/>
          </a:bodyPr>
          <a:lstStyle/>
          <a:p>
            <a:r>
              <a:rPr lang="en-IN" sz="2800" dirty="0"/>
              <a:t>Goal: Yahoo! wants to choose content and use customer feedback to improve content choices </a:t>
            </a:r>
          </a:p>
        </p:txBody>
      </p:sp>
      <p:sp>
        <p:nvSpPr>
          <p:cNvPr id="9" name="TextBox 8">
            <a:extLst>
              <a:ext uri="{FF2B5EF4-FFF2-40B4-BE49-F238E27FC236}">
                <a16:creationId xmlns:a16="http://schemas.microsoft.com/office/drawing/2014/main" id="{72CE7B97-B34F-4B7E-85ED-673227983E8F}"/>
              </a:ext>
            </a:extLst>
          </p:cNvPr>
          <p:cNvSpPr txBox="1"/>
          <p:nvPr/>
        </p:nvSpPr>
        <p:spPr>
          <a:xfrm>
            <a:off x="8566484" y="6530512"/>
            <a:ext cx="3320716" cy="369332"/>
          </a:xfrm>
          <a:prstGeom prst="rect">
            <a:avLst/>
          </a:prstGeom>
          <a:noFill/>
        </p:spPr>
        <p:txBody>
          <a:bodyPr wrap="square" rtlCol="0">
            <a:spAutoFit/>
          </a:bodyPr>
          <a:lstStyle/>
          <a:p>
            <a:r>
              <a:rPr lang="en-IN" dirty="0"/>
              <a:t>Image Source: Yahoo News</a:t>
            </a:r>
          </a:p>
        </p:txBody>
      </p:sp>
    </p:spTree>
    <p:extLst>
      <p:ext uri="{BB962C8B-B14F-4D97-AF65-F5344CB8AC3E}">
        <p14:creationId xmlns:p14="http://schemas.microsoft.com/office/powerpoint/2010/main" val="169538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84F5-DBC0-4510-9D21-46460577EFD7}"/>
              </a:ext>
            </a:extLst>
          </p:cNvPr>
          <p:cNvSpPr>
            <a:spLocks noGrp="1"/>
          </p:cNvSpPr>
          <p:nvPr>
            <p:ph type="ctrTitle"/>
          </p:nvPr>
        </p:nvSpPr>
        <p:spPr/>
        <p:txBody>
          <a:bodyPr/>
          <a:lstStyle/>
          <a:p>
            <a:r>
              <a:rPr lang="en-IN" dirty="0"/>
              <a:t>Adaptive Teaching</a:t>
            </a:r>
            <a:br>
              <a:rPr lang="en-IN" dirty="0"/>
            </a:br>
            <a:endParaRPr lang="en-IN" dirty="0"/>
          </a:p>
        </p:txBody>
      </p:sp>
      <p:sp>
        <p:nvSpPr>
          <p:cNvPr id="3" name="Subtitle 2">
            <a:extLst>
              <a:ext uri="{FF2B5EF4-FFF2-40B4-BE49-F238E27FC236}">
                <a16:creationId xmlns:a16="http://schemas.microsoft.com/office/drawing/2014/main" id="{2854C02F-30A3-46F1-BEDB-2DECB8D73D7D}"/>
              </a:ext>
            </a:extLst>
          </p:cNvPr>
          <p:cNvSpPr>
            <a:spLocks noGrp="1"/>
          </p:cNvSpPr>
          <p:nvPr>
            <p:ph type="subTitle" idx="1"/>
          </p:nvPr>
        </p:nvSpPr>
        <p:spPr>
          <a:xfrm>
            <a:off x="1524000" y="2666378"/>
            <a:ext cx="9144000" cy="1655762"/>
          </a:xfrm>
        </p:spPr>
        <p:txBody>
          <a:bodyPr>
            <a:normAutofit/>
          </a:bodyPr>
          <a:lstStyle/>
          <a:p>
            <a:r>
              <a:rPr lang="en-IN" sz="3000" dirty="0">
                <a:latin typeface="+mj-lt"/>
              </a:rPr>
              <a:t>Learning to Teach</a:t>
            </a:r>
          </a:p>
        </p:txBody>
      </p:sp>
      <p:sp>
        <p:nvSpPr>
          <p:cNvPr id="4" name="TextBox 3">
            <a:extLst>
              <a:ext uri="{FF2B5EF4-FFF2-40B4-BE49-F238E27FC236}">
                <a16:creationId xmlns:a16="http://schemas.microsoft.com/office/drawing/2014/main" id="{7A031C27-A136-4F0A-BC3B-79389D314732}"/>
              </a:ext>
            </a:extLst>
          </p:cNvPr>
          <p:cNvSpPr txBox="1"/>
          <p:nvPr/>
        </p:nvSpPr>
        <p:spPr>
          <a:xfrm>
            <a:off x="2636874" y="3870251"/>
            <a:ext cx="7208875" cy="1015663"/>
          </a:xfrm>
          <a:prstGeom prst="rect">
            <a:avLst/>
          </a:prstGeom>
          <a:noFill/>
        </p:spPr>
        <p:txBody>
          <a:bodyPr wrap="square" rtlCol="0">
            <a:spAutoFit/>
          </a:bodyPr>
          <a:lstStyle/>
          <a:p>
            <a:pPr algn="ctr"/>
            <a:r>
              <a:rPr lang="en-IN" sz="3000" dirty="0"/>
              <a:t>By Aazim Lakhani </a:t>
            </a:r>
          </a:p>
          <a:p>
            <a:pPr algn="ctr"/>
            <a:r>
              <a:rPr lang="en-IN" sz="3000" dirty="0"/>
              <a:t>Supervisor: Dr. Nishant Mehta</a:t>
            </a:r>
          </a:p>
        </p:txBody>
      </p:sp>
    </p:spTree>
    <p:extLst>
      <p:ext uri="{BB962C8B-B14F-4D97-AF65-F5344CB8AC3E}">
        <p14:creationId xmlns:p14="http://schemas.microsoft.com/office/powerpoint/2010/main" val="133980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A04B-72E4-401D-8F95-CF8C69CC212C}"/>
              </a:ext>
            </a:extLst>
          </p:cNvPr>
          <p:cNvSpPr>
            <a:spLocks noGrp="1"/>
          </p:cNvSpPr>
          <p:nvPr>
            <p:ph type="title" idx="4294967295"/>
          </p:nvPr>
        </p:nvSpPr>
        <p:spPr>
          <a:xfrm>
            <a:off x="0" y="365125"/>
            <a:ext cx="10515600" cy="725767"/>
          </a:xfrm>
        </p:spPr>
        <p:txBody>
          <a:bodyPr/>
          <a:lstStyle/>
          <a:p>
            <a:r>
              <a:rPr lang="en-IN" dirty="0"/>
              <a:t>   Explore-Exploit</a:t>
            </a:r>
          </a:p>
        </p:txBody>
      </p:sp>
      <p:pic>
        <p:nvPicPr>
          <p:cNvPr id="6" name="Picture 5" descr="A person wearing a suit and tie&#10;&#10;Description automatically generated">
            <a:extLst>
              <a:ext uri="{FF2B5EF4-FFF2-40B4-BE49-F238E27FC236}">
                <a16:creationId xmlns:a16="http://schemas.microsoft.com/office/drawing/2014/main" id="{6E0C10AC-01D4-4A29-B462-EB7914CB7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33" y="1456492"/>
            <a:ext cx="2939717" cy="2104858"/>
          </a:xfrm>
          <a:prstGeom prst="rect">
            <a:avLst/>
          </a:prstGeom>
        </p:spPr>
      </p:pic>
      <p:pic>
        <p:nvPicPr>
          <p:cNvPr id="8" name="Picture 7" descr="A group of people posing for a photo&#10;&#10;Description automatically generated">
            <a:extLst>
              <a:ext uri="{FF2B5EF4-FFF2-40B4-BE49-F238E27FC236}">
                <a16:creationId xmlns:a16="http://schemas.microsoft.com/office/drawing/2014/main" id="{B7EB6CF1-5B5E-4719-B10A-39C328167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432429"/>
            <a:ext cx="2939717" cy="2104858"/>
          </a:xfrm>
          <a:prstGeom prst="rect">
            <a:avLst/>
          </a:prstGeom>
        </p:spPr>
      </p:pic>
      <p:pic>
        <p:nvPicPr>
          <p:cNvPr id="10" name="Picture 9" descr="A close up of a newspaper&#10;&#10;Description automatically generated">
            <a:extLst>
              <a:ext uri="{FF2B5EF4-FFF2-40B4-BE49-F238E27FC236}">
                <a16:creationId xmlns:a16="http://schemas.microsoft.com/office/drawing/2014/main" id="{F7130648-A288-48B6-9437-686263BC9F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634" y="1456491"/>
            <a:ext cx="3136231" cy="2104859"/>
          </a:xfrm>
          <a:prstGeom prst="rect">
            <a:avLst/>
          </a:prstGeom>
        </p:spPr>
      </p:pic>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A0ECBE2-5A84-448F-A6B1-F0B0320EDF62}"/>
                  </a:ext>
                </a:extLst>
              </p:cNvPr>
              <p:cNvGraphicFramePr>
                <a:graphicFrameLocks noGrp="1"/>
              </p:cNvGraphicFramePr>
              <p:nvPr>
                <p:extLst>
                  <p:ext uri="{D42A27DB-BD31-4B8C-83A1-F6EECF244321}">
                    <p14:modId xmlns:p14="http://schemas.microsoft.com/office/powerpoint/2010/main" val="3264248469"/>
                  </p:ext>
                </p:extLst>
              </p:nvPr>
            </p:nvGraphicFramePr>
            <p:xfrm>
              <a:off x="418432" y="4929573"/>
              <a:ext cx="10795000" cy="1573094"/>
            </p:xfrm>
            <a:graphic>
              <a:graphicData uri="http://schemas.openxmlformats.org/drawingml/2006/table">
                <a:tbl>
                  <a:tblPr firstRow="1" bandRow="1">
                    <a:tableStyleId>{5C22544A-7EE6-4342-B048-85BDC9FD1C3A}</a:tableStyleId>
                  </a:tblPr>
                  <a:tblGrid>
                    <a:gridCol w="1079500">
                      <a:extLst>
                        <a:ext uri="{9D8B030D-6E8A-4147-A177-3AD203B41FA5}">
                          <a16:colId xmlns:a16="http://schemas.microsoft.com/office/drawing/2014/main" val="723816311"/>
                        </a:ext>
                      </a:extLst>
                    </a:gridCol>
                    <a:gridCol w="1079500">
                      <a:extLst>
                        <a:ext uri="{9D8B030D-6E8A-4147-A177-3AD203B41FA5}">
                          <a16:colId xmlns:a16="http://schemas.microsoft.com/office/drawing/2014/main" val="2846356154"/>
                        </a:ext>
                      </a:extLst>
                    </a:gridCol>
                    <a:gridCol w="1079500">
                      <a:extLst>
                        <a:ext uri="{9D8B030D-6E8A-4147-A177-3AD203B41FA5}">
                          <a16:colId xmlns:a16="http://schemas.microsoft.com/office/drawing/2014/main" val="2986062786"/>
                        </a:ext>
                      </a:extLst>
                    </a:gridCol>
                    <a:gridCol w="1079500">
                      <a:extLst>
                        <a:ext uri="{9D8B030D-6E8A-4147-A177-3AD203B41FA5}">
                          <a16:colId xmlns:a16="http://schemas.microsoft.com/office/drawing/2014/main" val="1844567772"/>
                        </a:ext>
                      </a:extLst>
                    </a:gridCol>
                    <a:gridCol w="1079500">
                      <a:extLst>
                        <a:ext uri="{9D8B030D-6E8A-4147-A177-3AD203B41FA5}">
                          <a16:colId xmlns:a16="http://schemas.microsoft.com/office/drawing/2014/main" val="2512499427"/>
                        </a:ext>
                      </a:extLst>
                    </a:gridCol>
                    <a:gridCol w="1079500">
                      <a:extLst>
                        <a:ext uri="{9D8B030D-6E8A-4147-A177-3AD203B41FA5}">
                          <a16:colId xmlns:a16="http://schemas.microsoft.com/office/drawing/2014/main" val="575671248"/>
                        </a:ext>
                      </a:extLst>
                    </a:gridCol>
                    <a:gridCol w="1079500">
                      <a:extLst>
                        <a:ext uri="{9D8B030D-6E8A-4147-A177-3AD203B41FA5}">
                          <a16:colId xmlns:a16="http://schemas.microsoft.com/office/drawing/2014/main" val="3594159205"/>
                        </a:ext>
                      </a:extLst>
                    </a:gridCol>
                    <a:gridCol w="1079500">
                      <a:extLst>
                        <a:ext uri="{9D8B030D-6E8A-4147-A177-3AD203B41FA5}">
                          <a16:colId xmlns:a16="http://schemas.microsoft.com/office/drawing/2014/main" val="2062652134"/>
                        </a:ext>
                      </a:extLst>
                    </a:gridCol>
                    <a:gridCol w="1079500">
                      <a:extLst>
                        <a:ext uri="{9D8B030D-6E8A-4147-A177-3AD203B41FA5}">
                          <a16:colId xmlns:a16="http://schemas.microsoft.com/office/drawing/2014/main" val="688641041"/>
                        </a:ext>
                      </a:extLst>
                    </a:gridCol>
                    <a:gridCol w="1079500">
                      <a:extLst>
                        <a:ext uri="{9D8B030D-6E8A-4147-A177-3AD203B41FA5}">
                          <a16:colId xmlns:a16="http://schemas.microsoft.com/office/drawing/2014/main" val="2316639462"/>
                        </a:ext>
                      </a:extLst>
                    </a:gridCol>
                  </a:tblGrid>
                  <a:tr h="460574">
                    <a:tc>
                      <a:txBody>
                        <a:bodyPr/>
                        <a:lstStyle/>
                        <a:p>
                          <a:r>
                            <a:rPr lang="en-IN" dirty="0"/>
                            <a:t>Selection</a:t>
                          </a:r>
                        </a:p>
                      </a:txBody>
                      <a:tcPr/>
                    </a:tc>
                    <a:tc>
                      <a:txBody>
                        <a:bodyPr/>
                        <a:lstStyle/>
                        <a:p>
                          <a:r>
                            <a:rPr lang="en-IN" dirty="0"/>
                            <a:t>Trump</a:t>
                          </a:r>
                        </a:p>
                      </a:txBody>
                      <a:tcPr/>
                    </a:tc>
                    <a:tc>
                      <a:txBody>
                        <a:bodyPr/>
                        <a:lstStyle/>
                        <a:p>
                          <a:r>
                            <a:rPr lang="en-IN" dirty="0"/>
                            <a:t>HLWD</a:t>
                          </a:r>
                        </a:p>
                      </a:txBody>
                      <a:tcPr/>
                    </a:tc>
                    <a:tc>
                      <a:txBody>
                        <a:bodyPr/>
                        <a:lstStyle/>
                        <a:p>
                          <a:r>
                            <a:rPr lang="en-IN" dirty="0"/>
                            <a:t>Sports</a:t>
                          </a:r>
                        </a:p>
                      </a:txBody>
                      <a:tcPr/>
                    </a:tc>
                    <a:tc>
                      <a:txBody>
                        <a:bodyPr/>
                        <a:lstStyle/>
                        <a:p>
                          <a:r>
                            <a:rPr lang="en-IN" dirty="0"/>
                            <a:t>HLWD</a:t>
                          </a:r>
                        </a:p>
                      </a:txBody>
                      <a:tcPr/>
                    </a:tc>
                    <a:tc>
                      <a:txBody>
                        <a:bodyPr/>
                        <a:lstStyle/>
                        <a:p>
                          <a:r>
                            <a:rPr lang="en-IN" dirty="0"/>
                            <a:t>HLWD</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HLWD</a:t>
                          </a:r>
                        </a:p>
                      </a:txBody>
                      <a:tcPr/>
                    </a:tc>
                    <a:extLst>
                      <a:ext uri="{0D108BD9-81ED-4DB2-BD59-A6C34878D82A}">
                        <a16:rowId xmlns:a16="http://schemas.microsoft.com/office/drawing/2014/main" val="26706207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IN" dirty="0" smtClean="0"/>
                                  <m:t>µ</m:t>
                                </m:r>
                                <m:r>
                                  <m:rPr>
                                    <m:nor/>
                                  </m:rPr>
                                  <a:rPr lang="en-IN" baseline="-25000" dirty="0" smtClean="0"/>
                                  <m:t>1</m:t>
                                </m:r>
                              </m:oMath>
                            </m:oMathPara>
                          </a14:m>
                          <a:endParaRPr lang="en-IN" baseline="-25000" dirty="0"/>
                        </a:p>
                      </a:txBody>
                      <a:tcPr/>
                    </a:tc>
                    <a:tc>
                      <a:txBody>
                        <a:bodyPr/>
                        <a:lstStyle/>
                        <a:p>
                          <a:r>
                            <a:rPr lang="en-IN" sz="1800" kern="1200" dirty="0">
                              <a:solidFill>
                                <a:srgbClr val="C00000"/>
                              </a:solidFill>
                              <a:latin typeface="+mn-lt"/>
                              <a:ea typeface="+mn-ea"/>
                              <a:cs typeface="+mn-cs"/>
                            </a:rPr>
                            <a:t>0.1</a:t>
                          </a:r>
                        </a:p>
                      </a:txBody>
                      <a:tcPr/>
                    </a:tc>
                    <a:tc>
                      <a:txBody>
                        <a:bodyPr/>
                        <a:lstStyle/>
                        <a:p>
                          <a:r>
                            <a:rPr lang="en-IN" dirty="0"/>
                            <a:t>0.1</a:t>
                          </a:r>
                        </a:p>
                      </a:txBody>
                      <a:tcPr/>
                    </a:tc>
                    <a:tc>
                      <a:txBody>
                        <a:bodyPr/>
                        <a:lstStyle/>
                        <a:p>
                          <a:r>
                            <a:rPr lang="en-IN" dirty="0"/>
                            <a:t>0.1</a:t>
                          </a:r>
                        </a:p>
                      </a:txBody>
                      <a:tcPr/>
                    </a:tc>
                    <a:tc>
                      <a:txBody>
                        <a:bodyPr/>
                        <a:lstStyle/>
                        <a:p>
                          <a:r>
                            <a:rPr lang="en-IN" dirty="0"/>
                            <a:t>0.3</a:t>
                          </a:r>
                        </a:p>
                      </a:txBody>
                      <a:tcPr/>
                    </a:tc>
                    <a:tc>
                      <a:txBody>
                        <a:bodyPr/>
                        <a:lstStyle/>
                        <a:p>
                          <a:r>
                            <a:rPr lang="en-IN" dirty="0"/>
                            <a:t>0.3</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0.3</a:t>
                          </a:r>
                        </a:p>
                      </a:txBody>
                      <a:tcPr/>
                    </a:tc>
                    <a:extLst>
                      <a:ext uri="{0D108BD9-81ED-4DB2-BD59-A6C34878D82A}">
                        <a16:rowId xmlns:a16="http://schemas.microsoft.com/office/drawing/2014/main" val="3226387911"/>
                      </a:ext>
                    </a:extLst>
                  </a:tr>
                  <a:tr h="370840">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m:rPr>
                                    <m:nor/>
                                  </m:rPr>
                                  <a:rPr lang="en-IN" sz="1800" kern="1200" dirty="0" smtClean="0">
                                    <a:solidFill>
                                      <a:schemeClr val="dk1"/>
                                    </a:solidFill>
                                    <a:latin typeface="+mn-lt"/>
                                    <a:ea typeface="+mn-ea"/>
                                    <a:cs typeface="+mn-cs"/>
                                  </a:rPr>
                                  <m:t>µ</m:t>
                                </m:r>
                                <m:r>
                                  <m:rPr>
                                    <m:nor/>
                                  </m:rPr>
                                  <a:rPr lang="en-IN" sz="1800" kern="1200" baseline="-25000" dirty="0" smtClean="0">
                                    <a:solidFill>
                                      <a:schemeClr val="dk1"/>
                                    </a:solidFill>
                                    <a:latin typeface="+mn-lt"/>
                                    <a:ea typeface="+mn-ea"/>
                                    <a:cs typeface="+mn-cs"/>
                                  </a:rPr>
                                  <m:t>2</m:t>
                                </m:r>
                              </m:oMath>
                            </m:oMathPara>
                          </a14:m>
                          <a:endParaRPr lang="en-IN" sz="1800" kern="1200" baseline="-25000" dirty="0">
                            <a:solidFill>
                              <a:schemeClr val="dk1"/>
                            </a:solidFill>
                            <a:latin typeface="+mn-lt"/>
                            <a:ea typeface="+mn-ea"/>
                            <a:cs typeface="+mn-cs"/>
                          </a:endParaRPr>
                        </a:p>
                      </a:txBody>
                      <a:tcPr/>
                    </a:tc>
                    <a:tc>
                      <a:txBody>
                        <a:bodyPr/>
                        <a:lstStyle/>
                        <a:p>
                          <a:endParaRPr lang="en-IN" dirty="0"/>
                        </a:p>
                      </a:txBody>
                      <a:tcPr/>
                    </a:tc>
                    <a:tc>
                      <a:txBody>
                        <a:bodyPr/>
                        <a:lstStyle/>
                        <a:p>
                          <a:r>
                            <a:rPr lang="en-IN" dirty="0">
                              <a:solidFill>
                                <a:srgbClr val="C00000"/>
                              </a:solidFill>
                            </a:rPr>
                            <a:t>0.3</a:t>
                          </a:r>
                        </a:p>
                      </a:txBody>
                      <a:tcPr/>
                    </a:tc>
                    <a:tc>
                      <a:txBody>
                        <a:bodyPr/>
                        <a:lstStyle/>
                        <a:p>
                          <a:r>
                            <a:rPr lang="en-IN" dirty="0"/>
                            <a:t>0.3</a:t>
                          </a:r>
                        </a:p>
                      </a:txBody>
                      <a:tcPr/>
                    </a:tc>
                    <a:tc>
                      <a:txBody>
                        <a:bodyPr/>
                        <a:lstStyle/>
                        <a:p>
                          <a:r>
                            <a:rPr lang="en-IN" dirty="0">
                              <a:solidFill>
                                <a:srgbClr val="C00000"/>
                              </a:solidFill>
                            </a:rPr>
                            <a:t>0.4</a:t>
                          </a:r>
                        </a:p>
                      </a:txBody>
                      <a:tcPr/>
                    </a:tc>
                    <a:tc>
                      <a:txBody>
                        <a:bodyPr/>
                        <a:lstStyle/>
                        <a:p>
                          <a:r>
                            <a:rPr lang="en-IN" dirty="0">
                              <a:solidFill>
                                <a:srgbClr val="C00000"/>
                              </a:solidFill>
                            </a:rPr>
                            <a:t>0.5</a:t>
                          </a:r>
                        </a:p>
                      </a:txBody>
                      <a:tcPr/>
                    </a:tc>
                    <a:tc>
                      <a:txBody>
                        <a:bodyPr/>
                        <a:lstStyle/>
                        <a:p>
                          <a:endParaRPr lang="en-IN" dirty="0">
                            <a:solidFill>
                              <a:srgbClr val="C00000"/>
                            </a:solidFill>
                          </a:endParaRPr>
                        </a:p>
                      </a:txBody>
                      <a:tcPr/>
                    </a:tc>
                    <a:tc>
                      <a:txBody>
                        <a:bodyPr/>
                        <a:lstStyle/>
                        <a:p>
                          <a:endParaRPr lang="en-IN" dirty="0"/>
                        </a:p>
                      </a:txBody>
                      <a:tcPr/>
                    </a:tc>
                    <a:tc>
                      <a:txBody>
                        <a:bodyPr/>
                        <a:lstStyle/>
                        <a:p>
                          <a:endParaRPr lang="en-IN" dirty="0"/>
                        </a:p>
                      </a:txBody>
                      <a:tcPr/>
                    </a:tc>
                    <a:tc>
                      <a:txBody>
                        <a:bodyPr/>
                        <a:lstStyle/>
                        <a:p>
                          <a:r>
                            <a:rPr lang="en-IN" dirty="0">
                              <a:solidFill>
                                <a:srgbClr val="C00000"/>
                              </a:solidFill>
                            </a:rPr>
                            <a:t>0.6</a:t>
                          </a:r>
                        </a:p>
                      </a:txBody>
                      <a:tcPr/>
                    </a:tc>
                    <a:extLst>
                      <a:ext uri="{0D108BD9-81ED-4DB2-BD59-A6C34878D82A}">
                        <a16:rowId xmlns:a16="http://schemas.microsoft.com/office/drawing/2014/main" val="1795780614"/>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IN" sz="1800" kern="1200" dirty="0" smtClean="0">
                                    <a:solidFill>
                                      <a:schemeClr val="dk1"/>
                                    </a:solidFill>
                                    <a:latin typeface="+mn-lt"/>
                                    <a:ea typeface="+mn-ea"/>
                                    <a:cs typeface="+mn-cs"/>
                                  </a:rPr>
                                  <m:t>µ</m:t>
                                </m:r>
                                <m:r>
                                  <m:rPr>
                                    <m:nor/>
                                  </m:rPr>
                                  <a:rPr lang="en-IN" sz="1800" b="0" i="0" kern="1200" baseline="-25000" dirty="0" smtClean="0">
                                    <a:solidFill>
                                      <a:schemeClr val="dk1"/>
                                    </a:solidFill>
                                    <a:latin typeface="+mn-lt"/>
                                    <a:ea typeface="+mn-ea"/>
                                    <a:cs typeface="+mn-cs"/>
                                  </a:rPr>
                                  <m:t>3</m:t>
                                </m:r>
                              </m:oMath>
                            </m:oMathPara>
                          </a14:m>
                          <a:endParaRPr lang="en-IN" baseline="-25000" dirty="0"/>
                        </a:p>
                      </a:txBody>
                      <a:tcPr/>
                    </a:tc>
                    <a:tc>
                      <a:txBody>
                        <a:bodyPr/>
                        <a:lstStyle/>
                        <a:p>
                          <a:endParaRPr lang="en-IN" dirty="0"/>
                        </a:p>
                      </a:txBody>
                      <a:tcPr/>
                    </a:tc>
                    <a:tc>
                      <a:txBody>
                        <a:bodyPr/>
                        <a:lstStyle/>
                        <a:p>
                          <a:endParaRPr lang="en-IN"/>
                        </a:p>
                      </a:txBody>
                      <a:tcPr/>
                    </a:tc>
                    <a:tc>
                      <a:txBody>
                        <a:bodyPr/>
                        <a:lstStyle/>
                        <a:p>
                          <a:r>
                            <a:rPr lang="en-IN" dirty="0">
                              <a:solidFill>
                                <a:srgbClr val="C00000"/>
                              </a:solidFill>
                            </a:rPr>
                            <a:t>0.2</a:t>
                          </a:r>
                        </a:p>
                      </a:txBody>
                      <a:tcPr/>
                    </a:tc>
                    <a:tc>
                      <a:txBody>
                        <a:bodyPr/>
                        <a:lstStyle/>
                        <a:p>
                          <a:r>
                            <a:rPr lang="en-IN" dirty="0"/>
                            <a:t>0.2</a:t>
                          </a:r>
                        </a:p>
                      </a:txBody>
                      <a:tcPr/>
                    </a:tc>
                    <a:tc>
                      <a:txBody>
                        <a:bodyPr/>
                        <a:lstStyle/>
                        <a:p>
                          <a:r>
                            <a:rPr lang="en-IN" dirty="0"/>
                            <a:t>0.2</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0.2</a:t>
                          </a:r>
                        </a:p>
                      </a:txBody>
                      <a:tcPr/>
                    </a:tc>
                    <a:extLst>
                      <a:ext uri="{0D108BD9-81ED-4DB2-BD59-A6C34878D82A}">
                        <a16:rowId xmlns:a16="http://schemas.microsoft.com/office/drawing/2014/main" val="1550033396"/>
                      </a:ext>
                    </a:extLst>
                  </a:tr>
                </a:tbl>
              </a:graphicData>
            </a:graphic>
          </p:graphicFrame>
        </mc:Choice>
        <mc:Fallback xmlns="">
          <p:graphicFrame>
            <p:nvGraphicFramePr>
              <p:cNvPr id="12" name="Table 11">
                <a:extLst>
                  <a:ext uri="{FF2B5EF4-FFF2-40B4-BE49-F238E27FC236}">
                    <a16:creationId xmlns:a16="http://schemas.microsoft.com/office/drawing/2014/main" id="{EA0ECBE2-5A84-448F-A6B1-F0B0320EDF62}"/>
                  </a:ext>
                </a:extLst>
              </p:cNvPr>
              <p:cNvGraphicFramePr>
                <a:graphicFrameLocks noGrp="1"/>
              </p:cNvGraphicFramePr>
              <p:nvPr>
                <p:extLst>
                  <p:ext uri="{D42A27DB-BD31-4B8C-83A1-F6EECF244321}">
                    <p14:modId xmlns:p14="http://schemas.microsoft.com/office/powerpoint/2010/main" val="3264248469"/>
                  </p:ext>
                </p:extLst>
              </p:nvPr>
            </p:nvGraphicFramePr>
            <p:xfrm>
              <a:off x="418432" y="4929573"/>
              <a:ext cx="10795000" cy="1573094"/>
            </p:xfrm>
            <a:graphic>
              <a:graphicData uri="http://schemas.openxmlformats.org/drawingml/2006/table">
                <a:tbl>
                  <a:tblPr firstRow="1" bandRow="1">
                    <a:tableStyleId>{5C22544A-7EE6-4342-B048-85BDC9FD1C3A}</a:tableStyleId>
                  </a:tblPr>
                  <a:tblGrid>
                    <a:gridCol w="1079500">
                      <a:extLst>
                        <a:ext uri="{9D8B030D-6E8A-4147-A177-3AD203B41FA5}">
                          <a16:colId xmlns:a16="http://schemas.microsoft.com/office/drawing/2014/main" val="723816311"/>
                        </a:ext>
                      </a:extLst>
                    </a:gridCol>
                    <a:gridCol w="1079500">
                      <a:extLst>
                        <a:ext uri="{9D8B030D-6E8A-4147-A177-3AD203B41FA5}">
                          <a16:colId xmlns:a16="http://schemas.microsoft.com/office/drawing/2014/main" val="2846356154"/>
                        </a:ext>
                      </a:extLst>
                    </a:gridCol>
                    <a:gridCol w="1079500">
                      <a:extLst>
                        <a:ext uri="{9D8B030D-6E8A-4147-A177-3AD203B41FA5}">
                          <a16:colId xmlns:a16="http://schemas.microsoft.com/office/drawing/2014/main" val="2986062786"/>
                        </a:ext>
                      </a:extLst>
                    </a:gridCol>
                    <a:gridCol w="1079500">
                      <a:extLst>
                        <a:ext uri="{9D8B030D-6E8A-4147-A177-3AD203B41FA5}">
                          <a16:colId xmlns:a16="http://schemas.microsoft.com/office/drawing/2014/main" val="1844567772"/>
                        </a:ext>
                      </a:extLst>
                    </a:gridCol>
                    <a:gridCol w="1079500">
                      <a:extLst>
                        <a:ext uri="{9D8B030D-6E8A-4147-A177-3AD203B41FA5}">
                          <a16:colId xmlns:a16="http://schemas.microsoft.com/office/drawing/2014/main" val="2512499427"/>
                        </a:ext>
                      </a:extLst>
                    </a:gridCol>
                    <a:gridCol w="1079500">
                      <a:extLst>
                        <a:ext uri="{9D8B030D-6E8A-4147-A177-3AD203B41FA5}">
                          <a16:colId xmlns:a16="http://schemas.microsoft.com/office/drawing/2014/main" val="575671248"/>
                        </a:ext>
                      </a:extLst>
                    </a:gridCol>
                    <a:gridCol w="1079500">
                      <a:extLst>
                        <a:ext uri="{9D8B030D-6E8A-4147-A177-3AD203B41FA5}">
                          <a16:colId xmlns:a16="http://schemas.microsoft.com/office/drawing/2014/main" val="3594159205"/>
                        </a:ext>
                      </a:extLst>
                    </a:gridCol>
                    <a:gridCol w="1079500">
                      <a:extLst>
                        <a:ext uri="{9D8B030D-6E8A-4147-A177-3AD203B41FA5}">
                          <a16:colId xmlns:a16="http://schemas.microsoft.com/office/drawing/2014/main" val="2062652134"/>
                        </a:ext>
                      </a:extLst>
                    </a:gridCol>
                    <a:gridCol w="1079500">
                      <a:extLst>
                        <a:ext uri="{9D8B030D-6E8A-4147-A177-3AD203B41FA5}">
                          <a16:colId xmlns:a16="http://schemas.microsoft.com/office/drawing/2014/main" val="688641041"/>
                        </a:ext>
                      </a:extLst>
                    </a:gridCol>
                    <a:gridCol w="1079500">
                      <a:extLst>
                        <a:ext uri="{9D8B030D-6E8A-4147-A177-3AD203B41FA5}">
                          <a16:colId xmlns:a16="http://schemas.microsoft.com/office/drawing/2014/main" val="2316639462"/>
                        </a:ext>
                      </a:extLst>
                    </a:gridCol>
                  </a:tblGrid>
                  <a:tr h="460574">
                    <a:tc>
                      <a:txBody>
                        <a:bodyPr/>
                        <a:lstStyle/>
                        <a:p>
                          <a:r>
                            <a:rPr lang="en-IN" dirty="0"/>
                            <a:t>Selection</a:t>
                          </a:r>
                        </a:p>
                      </a:txBody>
                      <a:tcPr/>
                    </a:tc>
                    <a:tc>
                      <a:txBody>
                        <a:bodyPr/>
                        <a:lstStyle/>
                        <a:p>
                          <a:r>
                            <a:rPr lang="en-IN" dirty="0"/>
                            <a:t>Trump</a:t>
                          </a:r>
                        </a:p>
                      </a:txBody>
                      <a:tcPr/>
                    </a:tc>
                    <a:tc>
                      <a:txBody>
                        <a:bodyPr/>
                        <a:lstStyle/>
                        <a:p>
                          <a:r>
                            <a:rPr lang="en-IN" dirty="0"/>
                            <a:t>HLWD</a:t>
                          </a:r>
                        </a:p>
                      </a:txBody>
                      <a:tcPr/>
                    </a:tc>
                    <a:tc>
                      <a:txBody>
                        <a:bodyPr/>
                        <a:lstStyle/>
                        <a:p>
                          <a:r>
                            <a:rPr lang="en-IN" dirty="0"/>
                            <a:t>Sports</a:t>
                          </a:r>
                        </a:p>
                      </a:txBody>
                      <a:tcPr/>
                    </a:tc>
                    <a:tc>
                      <a:txBody>
                        <a:bodyPr/>
                        <a:lstStyle/>
                        <a:p>
                          <a:r>
                            <a:rPr lang="en-IN" dirty="0"/>
                            <a:t>HLWD</a:t>
                          </a:r>
                        </a:p>
                      </a:txBody>
                      <a:tcPr/>
                    </a:tc>
                    <a:tc>
                      <a:txBody>
                        <a:bodyPr/>
                        <a:lstStyle/>
                        <a:p>
                          <a:r>
                            <a:rPr lang="en-IN" dirty="0"/>
                            <a:t>HLWD</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HLWD</a:t>
                          </a:r>
                        </a:p>
                      </a:txBody>
                      <a:tcPr/>
                    </a:tc>
                    <a:extLst>
                      <a:ext uri="{0D108BD9-81ED-4DB2-BD59-A6C34878D82A}">
                        <a16:rowId xmlns:a16="http://schemas.microsoft.com/office/drawing/2014/main" val="2670620731"/>
                      </a:ext>
                    </a:extLst>
                  </a:tr>
                  <a:tr h="370840">
                    <a:tc>
                      <a:txBody>
                        <a:bodyPr/>
                        <a:lstStyle/>
                        <a:p>
                          <a:endParaRPr lang="en-US"/>
                        </a:p>
                      </a:txBody>
                      <a:tcPr>
                        <a:blipFill>
                          <a:blip r:embed="rId6"/>
                          <a:stretch>
                            <a:fillRect l="-565" t="-132787" r="-903390" b="-224590"/>
                          </a:stretch>
                        </a:blipFill>
                      </a:tcPr>
                    </a:tc>
                    <a:tc>
                      <a:txBody>
                        <a:bodyPr/>
                        <a:lstStyle/>
                        <a:p>
                          <a:r>
                            <a:rPr lang="en-IN" sz="1800" kern="1200" dirty="0">
                              <a:solidFill>
                                <a:srgbClr val="C00000"/>
                              </a:solidFill>
                              <a:latin typeface="+mn-lt"/>
                              <a:ea typeface="+mn-ea"/>
                              <a:cs typeface="+mn-cs"/>
                            </a:rPr>
                            <a:t>0.1</a:t>
                          </a:r>
                        </a:p>
                      </a:txBody>
                      <a:tcPr/>
                    </a:tc>
                    <a:tc>
                      <a:txBody>
                        <a:bodyPr/>
                        <a:lstStyle/>
                        <a:p>
                          <a:r>
                            <a:rPr lang="en-IN" dirty="0"/>
                            <a:t>0.1</a:t>
                          </a:r>
                        </a:p>
                      </a:txBody>
                      <a:tcPr/>
                    </a:tc>
                    <a:tc>
                      <a:txBody>
                        <a:bodyPr/>
                        <a:lstStyle/>
                        <a:p>
                          <a:r>
                            <a:rPr lang="en-IN" dirty="0"/>
                            <a:t>0.1</a:t>
                          </a:r>
                        </a:p>
                      </a:txBody>
                      <a:tcPr/>
                    </a:tc>
                    <a:tc>
                      <a:txBody>
                        <a:bodyPr/>
                        <a:lstStyle/>
                        <a:p>
                          <a:r>
                            <a:rPr lang="en-IN" dirty="0"/>
                            <a:t>0.3</a:t>
                          </a:r>
                        </a:p>
                      </a:txBody>
                      <a:tcPr/>
                    </a:tc>
                    <a:tc>
                      <a:txBody>
                        <a:bodyPr/>
                        <a:lstStyle/>
                        <a:p>
                          <a:r>
                            <a:rPr lang="en-IN" dirty="0"/>
                            <a:t>0.3</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0.3</a:t>
                          </a:r>
                        </a:p>
                      </a:txBody>
                      <a:tcPr/>
                    </a:tc>
                    <a:extLst>
                      <a:ext uri="{0D108BD9-81ED-4DB2-BD59-A6C34878D82A}">
                        <a16:rowId xmlns:a16="http://schemas.microsoft.com/office/drawing/2014/main" val="3226387911"/>
                      </a:ext>
                    </a:extLst>
                  </a:tr>
                  <a:tr h="370840">
                    <a:tc>
                      <a:txBody>
                        <a:bodyPr/>
                        <a:lstStyle/>
                        <a:p>
                          <a:endParaRPr lang="en-US"/>
                        </a:p>
                      </a:txBody>
                      <a:tcPr>
                        <a:blipFill>
                          <a:blip r:embed="rId6"/>
                          <a:stretch>
                            <a:fillRect l="-565" t="-232787" r="-903390" b="-124590"/>
                          </a:stretch>
                        </a:blipFill>
                      </a:tcPr>
                    </a:tc>
                    <a:tc>
                      <a:txBody>
                        <a:bodyPr/>
                        <a:lstStyle/>
                        <a:p>
                          <a:endParaRPr lang="en-IN" dirty="0"/>
                        </a:p>
                      </a:txBody>
                      <a:tcPr/>
                    </a:tc>
                    <a:tc>
                      <a:txBody>
                        <a:bodyPr/>
                        <a:lstStyle/>
                        <a:p>
                          <a:r>
                            <a:rPr lang="en-IN" dirty="0">
                              <a:solidFill>
                                <a:srgbClr val="C00000"/>
                              </a:solidFill>
                            </a:rPr>
                            <a:t>0.3</a:t>
                          </a:r>
                        </a:p>
                      </a:txBody>
                      <a:tcPr/>
                    </a:tc>
                    <a:tc>
                      <a:txBody>
                        <a:bodyPr/>
                        <a:lstStyle/>
                        <a:p>
                          <a:r>
                            <a:rPr lang="en-IN" dirty="0"/>
                            <a:t>0.3</a:t>
                          </a:r>
                        </a:p>
                      </a:txBody>
                      <a:tcPr/>
                    </a:tc>
                    <a:tc>
                      <a:txBody>
                        <a:bodyPr/>
                        <a:lstStyle/>
                        <a:p>
                          <a:r>
                            <a:rPr lang="en-IN" dirty="0">
                              <a:solidFill>
                                <a:srgbClr val="C00000"/>
                              </a:solidFill>
                            </a:rPr>
                            <a:t>0.4</a:t>
                          </a:r>
                        </a:p>
                      </a:txBody>
                      <a:tcPr/>
                    </a:tc>
                    <a:tc>
                      <a:txBody>
                        <a:bodyPr/>
                        <a:lstStyle/>
                        <a:p>
                          <a:r>
                            <a:rPr lang="en-IN" dirty="0">
                              <a:solidFill>
                                <a:srgbClr val="C00000"/>
                              </a:solidFill>
                            </a:rPr>
                            <a:t>0.5</a:t>
                          </a:r>
                        </a:p>
                      </a:txBody>
                      <a:tcPr/>
                    </a:tc>
                    <a:tc>
                      <a:txBody>
                        <a:bodyPr/>
                        <a:lstStyle/>
                        <a:p>
                          <a:endParaRPr lang="en-IN" dirty="0">
                            <a:solidFill>
                              <a:srgbClr val="C00000"/>
                            </a:solidFill>
                          </a:endParaRPr>
                        </a:p>
                      </a:txBody>
                      <a:tcPr/>
                    </a:tc>
                    <a:tc>
                      <a:txBody>
                        <a:bodyPr/>
                        <a:lstStyle/>
                        <a:p>
                          <a:endParaRPr lang="en-IN" dirty="0"/>
                        </a:p>
                      </a:txBody>
                      <a:tcPr/>
                    </a:tc>
                    <a:tc>
                      <a:txBody>
                        <a:bodyPr/>
                        <a:lstStyle/>
                        <a:p>
                          <a:endParaRPr lang="en-IN" dirty="0"/>
                        </a:p>
                      </a:txBody>
                      <a:tcPr/>
                    </a:tc>
                    <a:tc>
                      <a:txBody>
                        <a:bodyPr/>
                        <a:lstStyle/>
                        <a:p>
                          <a:r>
                            <a:rPr lang="en-IN" dirty="0">
                              <a:solidFill>
                                <a:srgbClr val="C00000"/>
                              </a:solidFill>
                            </a:rPr>
                            <a:t>0.6</a:t>
                          </a:r>
                        </a:p>
                      </a:txBody>
                      <a:tcPr/>
                    </a:tc>
                    <a:extLst>
                      <a:ext uri="{0D108BD9-81ED-4DB2-BD59-A6C34878D82A}">
                        <a16:rowId xmlns:a16="http://schemas.microsoft.com/office/drawing/2014/main" val="1795780614"/>
                      </a:ext>
                    </a:extLst>
                  </a:tr>
                  <a:tr h="370840">
                    <a:tc>
                      <a:txBody>
                        <a:bodyPr/>
                        <a:lstStyle/>
                        <a:p>
                          <a:endParaRPr lang="en-US"/>
                        </a:p>
                      </a:txBody>
                      <a:tcPr>
                        <a:blipFill>
                          <a:blip r:embed="rId6"/>
                          <a:stretch>
                            <a:fillRect l="-565" t="-332787" r="-903390" b="-24590"/>
                          </a:stretch>
                        </a:blipFill>
                      </a:tcPr>
                    </a:tc>
                    <a:tc>
                      <a:txBody>
                        <a:bodyPr/>
                        <a:lstStyle/>
                        <a:p>
                          <a:endParaRPr lang="en-IN" dirty="0"/>
                        </a:p>
                      </a:txBody>
                      <a:tcPr/>
                    </a:tc>
                    <a:tc>
                      <a:txBody>
                        <a:bodyPr/>
                        <a:lstStyle/>
                        <a:p>
                          <a:endParaRPr lang="en-IN"/>
                        </a:p>
                      </a:txBody>
                      <a:tcPr/>
                    </a:tc>
                    <a:tc>
                      <a:txBody>
                        <a:bodyPr/>
                        <a:lstStyle/>
                        <a:p>
                          <a:r>
                            <a:rPr lang="en-IN" dirty="0">
                              <a:solidFill>
                                <a:srgbClr val="C00000"/>
                              </a:solidFill>
                            </a:rPr>
                            <a:t>0.2</a:t>
                          </a:r>
                        </a:p>
                      </a:txBody>
                      <a:tcPr/>
                    </a:tc>
                    <a:tc>
                      <a:txBody>
                        <a:bodyPr/>
                        <a:lstStyle/>
                        <a:p>
                          <a:r>
                            <a:rPr lang="en-IN" dirty="0"/>
                            <a:t>0.2</a:t>
                          </a:r>
                        </a:p>
                      </a:txBody>
                      <a:tcPr/>
                    </a:tc>
                    <a:tc>
                      <a:txBody>
                        <a:bodyPr/>
                        <a:lstStyle/>
                        <a:p>
                          <a:r>
                            <a:rPr lang="en-IN" dirty="0"/>
                            <a:t>0.2</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0.2</a:t>
                          </a:r>
                        </a:p>
                      </a:txBody>
                      <a:tcPr/>
                    </a:tc>
                    <a:extLst>
                      <a:ext uri="{0D108BD9-81ED-4DB2-BD59-A6C34878D82A}">
                        <a16:rowId xmlns:a16="http://schemas.microsoft.com/office/drawing/2014/main" val="1550033396"/>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85DC8-D761-48B4-BAF2-54A83088CEC8}"/>
                  </a:ext>
                </a:extLst>
              </p:cNvPr>
              <p:cNvSpPr txBox="1"/>
              <p:nvPr/>
            </p:nvSpPr>
            <p:spPr>
              <a:xfrm>
                <a:off x="4084051" y="3569374"/>
                <a:ext cx="263758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dirty="0">
                          <a:solidFill>
                            <a:schemeClr val="dk1"/>
                          </a:solidFill>
                        </a:rPr>
                        <m:t>µ</m:t>
                      </m:r>
                      <m:r>
                        <m:rPr>
                          <m:nor/>
                        </m:rPr>
                        <a:rPr lang="en-IN" baseline="-25000" dirty="0">
                          <a:solidFill>
                            <a:schemeClr val="dk1"/>
                          </a:solidFill>
                        </a:rPr>
                        <m:t>2</m:t>
                      </m:r>
                      <m:r>
                        <a:rPr lang="en-US" altLang="zh-CN" b="0" i="1" smtClean="0">
                          <a:latin typeface="Cambria Math" panose="02040503050406030204" pitchFamily="18" charset="0"/>
                        </a:rPr>
                        <m:t>=0.6</m:t>
                      </m:r>
                    </m:oMath>
                  </m:oMathPara>
                </a14:m>
                <a:endParaRPr lang="en-US" dirty="0"/>
              </a:p>
              <a:p>
                <a:endParaRPr lang="en-IN" dirty="0"/>
              </a:p>
            </p:txBody>
          </p:sp>
        </mc:Choice>
        <mc:Fallback xmlns="">
          <p:sp>
            <p:nvSpPr>
              <p:cNvPr id="13" name="TextBox 12">
                <a:extLst>
                  <a:ext uri="{FF2B5EF4-FFF2-40B4-BE49-F238E27FC236}">
                    <a16:creationId xmlns:a16="http://schemas.microsoft.com/office/drawing/2014/main" id="{B8C85DC8-D761-48B4-BAF2-54A83088CEC8}"/>
                  </a:ext>
                </a:extLst>
              </p:cNvPr>
              <p:cNvSpPr txBox="1">
                <a:spLocks noRot="1" noChangeAspect="1" noMove="1" noResize="1" noEditPoints="1" noAdjustHandles="1" noChangeArrowheads="1" noChangeShapeType="1" noTextEdit="1"/>
              </p:cNvSpPr>
              <p:nvPr/>
            </p:nvSpPr>
            <p:spPr>
              <a:xfrm>
                <a:off x="4084051" y="3569374"/>
                <a:ext cx="2637589" cy="646331"/>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CE12F3-F1B4-4F16-BDE8-FCD380CFDB7A}"/>
                  </a:ext>
                </a:extLst>
              </p:cNvPr>
              <p:cNvSpPr txBox="1"/>
              <p:nvPr/>
            </p:nvSpPr>
            <p:spPr>
              <a:xfrm>
                <a:off x="8246984" y="3569374"/>
                <a:ext cx="263758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dirty="0">
                          <a:solidFill>
                            <a:schemeClr val="dk1"/>
                          </a:solidFill>
                        </a:rPr>
                        <m:t>µ</m:t>
                      </m:r>
                      <m:r>
                        <m:rPr>
                          <m:nor/>
                        </m:rPr>
                        <a:rPr lang="en-IN" baseline="-25000" dirty="0">
                          <a:solidFill>
                            <a:schemeClr val="dk1"/>
                          </a:solidFill>
                        </a:rPr>
                        <m:t>3</m:t>
                      </m:r>
                      <m:r>
                        <a:rPr lang="en-US" altLang="zh-CN" b="0" i="1" smtClean="0">
                          <a:latin typeface="Cambria Math" panose="02040503050406030204" pitchFamily="18" charset="0"/>
                        </a:rPr>
                        <m:t>=0.</m:t>
                      </m:r>
                      <m:r>
                        <a:rPr lang="en-IN" altLang="zh-CN" b="0" i="1" smtClean="0">
                          <a:latin typeface="Cambria Math" panose="02040503050406030204" pitchFamily="18" charset="0"/>
                        </a:rPr>
                        <m:t>4</m:t>
                      </m:r>
                    </m:oMath>
                  </m:oMathPara>
                </a14:m>
                <a:endParaRPr lang="en-US" dirty="0"/>
              </a:p>
              <a:p>
                <a:endParaRPr lang="en-IN" dirty="0"/>
              </a:p>
            </p:txBody>
          </p:sp>
        </mc:Choice>
        <mc:Fallback xmlns="">
          <p:sp>
            <p:nvSpPr>
              <p:cNvPr id="14" name="TextBox 13">
                <a:extLst>
                  <a:ext uri="{FF2B5EF4-FFF2-40B4-BE49-F238E27FC236}">
                    <a16:creationId xmlns:a16="http://schemas.microsoft.com/office/drawing/2014/main" id="{AACE12F3-F1B4-4F16-BDE8-FCD380CFDB7A}"/>
                  </a:ext>
                </a:extLst>
              </p:cNvPr>
              <p:cNvSpPr txBox="1">
                <a:spLocks noRot="1" noChangeAspect="1" noMove="1" noResize="1" noEditPoints="1" noAdjustHandles="1" noChangeArrowheads="1" noChangeShapeType="1" noTextEdit="1"/>
              </p:cNvSpPr>
              <p:nvPr/>
            </p:nvSpPr>
            <p:spPr>
              <a:xfrm>
                <a:off x="8246984" y="3569374"/>
                <a:ext cx="2637589" cy="646331"/>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9DE2E7-F81C-4B9E-A829-6CB3FFA322C1}"/>
                  </a:ext>
                </a:extLst>
              </p:cNvPr>
              <p:cNvSpPr txBox="1"/>
              <p:nvPr/>
            </p:nvSpPr>
            <p:spPr>
              <a:xfrm>
                <a:off x="410414" y="3577396"/>
                <a:ext cx="263758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dirty="0" smtClean="0"/>
                        <m:t>µ</m:t>
                      </m:r>
                      <m:r>
                        <m:rPr>
                          <m:nor/>
                        </m:rPr>
                        <a:rPr lang="en-IN" baseline="-25000" dirty="0" smtClean="0"/>
                        <m:t>1</m:t>
                      </m:r>
                      <m:r>
                        <a:rPr lang="en-US" altLang="zh-CN" b="0" i="1" smtClean="0">
                          <a:latin typeface="Cambria Math" panose="02040503050406030204" pitchFamily="18" charset="0"/>
                        </a:rPr>
                        <m:t>=0.</m:t>
                      </m:r>
                      <m:r>
                        <a:rPr lang="en-IN" altLang="zh-CN" b="0" i="1" smtClean="0">
                          <a:latin typeface="Cambria Math" panose="02040503050406030204" pitchFamily="18" charset="0"/>
                        </a:rPr>
                        <m:t>8</m:t>
                      </m:r>
                    </m:oMath>
                  </m:oMathPara>
                </a14:m>
                <a:endParaRPr lang="en-US" dirty="0"/>
              </a:p>
              <a:p>
                <a:endParaRPr lang="en-IN" dirty="0"/>
              </a:p>
            </p:txBody>
          </p:sp>
        </mc:Choice>
        <mc:Fallback xmlns="">
          <p:sp>
            <p:nvSpPr>
              <p:cNvPr id="15" name="TextBox 14">
                <a:extLst>
                  <a:ext uri="{FF2B5EF4-FFF2-40B4-BE49-F238E27FC236}">
                    <a16:creationId xmlns:a16="http://schemas.microsoft.com/office/drawing/2014/main" id="{B99DE2E7-F81C-4B9E-A829-6CB3FFA322C1}"/>
                  </a:ext>
                </a:extLst>
              </p:cNvPr>
              <p:cNvSpPr txBox="1">
                <a:spLocks noRot="1" noChangeAspect="1" noMove="1" noResize="1" noEditPoints="1" noAdjustHandles="1" noChangeArrowheads="1" noChangeShapeType="1" noTextEdit="1"/>
              </p:cNvSpPr>
              <p:nvPr/>
            </p:nvSpPr>
            <p:spPr>
              <a:xfrm>
                <a:off x="410414" y="3577396"/>
                <a:ext cx="2637589" cy="646331"/>
              </a:xfrm>
              <a:prstGeom prst="rect">
                <a:avLst/>
              </a:prstGeom>
              <a:blipFill>
                <a:blip r:embed="rId9"/>
                <a:stretch>
                  <a:fillRect/>
                </a:stretch>
              </a:blipFill>
            </p:spPr>
            <p:txBody>
              <a:bodyPr/>
              <a:lstStyle/>
              <a:p>
                <a:r>
                  <a:rPr lang="en-IN">
                    <a:noFill/>
                  </a:rPr>
                  <a:t> </a:t>
                </a:r>
              </a:p>
            </p:txBody>
          </p:sp>
        </mc:Fallback>
      </mc:AlternateContent>
      <p:cxnSp>
        <p:nvCxnSpPr>
          <p:cNvPr id="17" name="Straight Arrow Connector 16">
            <a:extLst>
              <a:ext uri="{FF2B5EF4-FFF2-40B4-BE49-F238E27FC236}">
                <a16:creationId xmlns:a16="http://schemas.microsoft.com/office/drawing/2014/main" id="{A3E4DD9B-04AF-4609-9543-71A5E77D09DA}"/>
              </a:ext>
              <a:ext uri="{C183D7F6-B498-43B3-948B-1728B52AA6E4}">
                <adec:decorative xmlns:adec="http://schemas.microsoft.com/office/drawing/2017/decorative" val="1"/>
              </a:ext>
            </a:extLst>
          </p:cNvPr>
          <p:cNvCxnSpPr/>
          <p:nvPr/>
        </p:nvCxnSpPr>
        <p:spPr>
          <a:xfrm>
            <a:off x="4128168" y="4360083"/>
            <a:ext cx="2592000" cy="0"/>
          </a:xfrm>
          <a:prstGeom prst="straightConnector1">
            <a:avLst/>
          </a:prstGeom>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E2EA371-4F0A-48CB-BF6E-200F15702EC8}"/>
              </a:ext>
            </a:extLst>
          </p:cNvPr>
          <p:cNvSpPr txBox="1"/>
          <p:nvPr/>
        </p:nvSpPr>
        <p:spPr>
          <a:xfrm>
            <a:off x="6962013" y="4133432"/>
            <a:ext cx="1934674" cy="369332"/>
          </a:xfrm>
          <a:prstGeom prst="rect">
            <a:avLst/>
          </a:prstGeom>
          <a:noFill/>
        </p:spPr>
        <p:txBody>
          <a:bodyPr wrap="square" rtlCol="0">
            <a:spAutoFit/>
          </a:bodyPr>
          <a:lstStyle/>
          <a:p>
            <a:r>
              <a:rPr lang="en-IN" dirty="0"/>
              <a:t>time</a:t>
            </a:r>
          </a:p>
        </p:txBody>
      </p:sp>
      <p:sp>
        <p:nvSpPr>
          <p:cNvPr id="19" name="TextBox 18">
            <a:extLst>
              <a:ext uri="{FF2B5EF4-FFF2-40B4-BE49-F238E27FC236}">
                <a16:creationId xmlns:a16="http://schemas.microsoft.com/office/drawing/2014/main" id="{3460ADE6-04B6-4674-97F0-E08EE3F15D7A}"/>
              </a:ext>
            </a:extLst>
          </p:cNvPr>
          <p:cNvSpPr txBox="1"/>
          <p:nvPr/>
        </p:nvSpPr>
        <p:spPr>
          <a:xfrm>
            <a:off x="978568" y="4439380"/>
            <a:ext cx="10234864" cy="369332"/>
          </a:xfrm>
          <a:prstGeom prst="rect">
            <a:avLst/>
          </a:prstGeom>
          <a:noFill/>
        </p:spPr>
        <p:txBody>
          <a:bodyPr wrap="square" rtlCol="0" anchor="b">
            <a:spAutoFit/>
          </a:bodyPr>
          <a:lstStyle/>
          <a:p>
            <a:r>
              <a:rPr lang="en-IN" dirty="0"/>
              <a:t>               t</a:t>
            </a:r>
            <a:r>
              <a:rPr lang="en-IN" baseline="-25000" dirty="0"/>
              <a:t>1</a:t>
            </a:r>
            <a:r>
              <a:rPr lang="en-IN" dirty="0"/>
              <a:t>                t</a:t>
            </a:r>
            <a:r>
              <a:rPr lang="en-IN" baseline="-25000" dirty="0"/>
              <a:t>2</a:t>
            </a:r>
            <a:r>
              <a:rPr lang="en-IN" dirty="0"/>
              <a:t>                 t</a:t>
            </a:r>
            <a:r>
              <a:rPr lang="en-IN" baseline="-25000" dirty="0"/>
              <a:t>3</a:t>
            </a:r>
            <a:r>
              <a:rPr lang="en-IN" dirty="0"/>
              <a:t>                  t</a:t>
            </a:r>
            <a:r>
              <a:rPr lang="en-IN" baseline="-25000" dirty="0"/>
              <a:t>4</a:t>
            </a:r>
            <a:r>
              <a:rPr lang="en-IN" dirty="0"/>
              <a:t>                 t</a:t>
            </a:r>
            <a:r>
              <a:rPr lang="en-IN" baseline="-25000" dirty="0"/>
              <a:t>5</a:t>
            </a:r>
            <a:r>
              <a:rPr lang="en-IN" dirty="0"/>
              <a:t>                 t</a:t>
            </a:r>
            <a:r>
              <a:rPr lang="en-IN" baseline="-25000" dirty="0"/>
              <a:t>6</a:t>
            </a:r>
            <a:r>
              <a:rPr lang="en-IN" dirty="0"/>
              <a:t>                  t</a:t>
            </a:r>
            <a:r>
              <a:rPr lang="en-IN" baseline="-25000" dirty="0"/>
              <a:t>7</a:t>
            </a:r>
            <a:r>
              <a:rPr lang="en-IN" dirty="0"/>
              <a:t>          ……………….          t</a:t>
            </a:r>
            <a:r>
              <a:rPr lang="en-IN" baseline="-25000" dirty="0"/>
              <a:t>∞</a:t>
            </a:r>
          </a:p>
        </p:txBody>
      </p:sp>
    </p:spTree>
    <p:extLst>
      <p:ext uri="{BB962C8B-B14F-4D97-AF65-F5344CB8AC3E}">
        <p14:creationId xmlns:p14="http://schemas.microsoft.com/office/powerpoint/2010/main" val="554831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4E2F-7530-44C7-BCF3-6FF852C58C03}"/>
              </a:ext>
            </a:extLst>
          </p:cNvPr>
          <p:cNvSpPr>
            <a:spLocks noGrp="1"/>
          </p:cNvSpPr>
          <p:nvPr>
            <p:ph type="title"/>
          </p:nvPr>
        </p:nvSpPr>
        <p:spPr/>
        <p:txBody>
          <a:bodyPr/>
          <a:lstStyle/>
          <a:p>
            <a:r>
              <a:rPr lang="en-IN" dirty="0"/>
              <a:t>Clinical Decision Making</a:t>
            </a:r>
          </a:p>
        </p:txBody>
      </p:sp>
      <p:pic>
        <p:nvPicPr>
          <p:cNvPr id="6" name="Content Placeholder 5" descr="A picture containing text&#10;&#10;Description automatically generated">
            <a:extLst>
              <a:ext uri="{FF2B5EF4-FFF2-40B4-BE49-F238E27FC236}">
                <a16:creationId xmlns:a16="http://schemas.microsoft.com/office/drawing/2014/main" id="{39465771-F76C-4D4E-A623-FA96D13D4DD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33598"/>
            <a:ext cx="5181600" cy="3935392"/>
          </a:xfrm>
        </p:spPr>
      </p:pic>
      <p:sp>
        <p:nvSpPr>
          <p:cNvPr id="4" name="Content Placeholder 3">
            <a:extLst>
              <a:ext uri="{FF2B5EF4-FFF2-40B4-BE49-F238E27FC236}">
                <a16:creationId xmlns:a16="http://schemas.microsoft.com/office/drawing/2014/main" id="{6BD8626D-A7F2-4949-AA21-AE8585843008}"/>
              </a:ext>
            </a:extLst>
          </p:cNvPr>
          <p:cNvSpPr>
            <a:spLocks noGrp="1"/>
          </p:cNvSpPr>
          <p:nvPr>
            <p:ph sz="half" idx="2"/>
          </p:nvPr>
        </p:nvSpPr>
        <p:spPr/>
        <p:txBody>
          <a:bodyPr/>
          <a:lstStyle/>
          <a:p>
            <a:r>
              <a:rPr lang="en-IN" dirty="0"/>
              <a:t>Patient visits a doctor with symptoms, medical history, test results. </a:t>
            </a:r>
          </a:p>
          <a:p>
            <a:r>
              <a:rPr lang="en-IN" dirty="0"/>
              <a:t>Doctor chooses a treatment.</a:t>
            </a:r>
          </a:p>
          <a:p>
            <a:r>
              <a:rPr lang="en-IN" dirty="0"/>
              <a:t>Patient responds to it. </a:t>
            </a:r>
          </a:p>
        </p:txBody>
      </p:sp>
      <p:sp>
        <p:nvSpPr>
          <p:cNvPr id="9" name="TextBox 8">
            <a:extLst>
              <a:ext uri="{FF2B5EF4-FFF2-40B4-BE49-F238E27FC236}">
                <a16:creationId xmlns:a16="http://schemas.microsoft.com/office/drawing/2014/main" id="{25FEBC7A-0247-4B3C-A849-FAA92B9809D4}"/>
              </a:ext>
            </a:extLst>
          </p:cNvPr>
          <p:cNvSpPr txBox="1"/>
          <p:nvPr/>
        </p:nvSpPr>
        <p:spPr>
          <a:xfrm>
            <a:off x="6172200" y="4596063"/>
            <a:ext cx="5181600" cy="1384995"/>
          </a:xfrm>
          <a:prstGeom prst="rect">
            <a:avLst/>
          </a:prstGeom>
          <a:noFill/>
        </p:spPr>
        <p:txBody>
          <a:bodyPr wrap="square" rtlCol="0">
            <a:spAutoFit/>
          </a:bodyPr>
          <a:lstStyle/>
          <a:p>
            <a:r>
              <a:rPr lang="en-IN" sz="2800" dirty="0"/>
              <a:t>Goal: Doctor wants a policy for choosing targeted treatments for individual patients</a:t>
            </a:r>
          </a:p>
        </p:txBody>
      </p:sp>
    </p:spTree>
    <p:extLst>
      <p:ext uri="{BB962C8B-B14F-4D97-AF65-F5344CB8AC3E}">
        <p14:creationId xmlns:p14="http://schemas.microsoft.com/office/powerpoint/2010/main" val="4016327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4B64-DD9B-4E44-A350-F67CF2EB338D}"/>
              </a:ext>
            </a:extLst>
          </p:cNvPr>
          <p:cNvSpPr>
            <a:spLocks noGrp="1"/>
          </p:cNvSpPr>
          <p:nvPr>
            <p:ph type="title"/>
          </p:nvPr>
        </p:nvSpPr>
        <p:spPr/>
        <p:txBody>
          <a:bodyPr/>
          <a:lstStyle/>
          <a:p>
            <a:r>
              <a:rPr lang="en-IN" dirty="0"/>
              <a:t>Adaptive Assessment</a:t>
            </a:r>
          </a:p>
        </p:txBody>
      </p:sp>
      <p:pic>
        <p:nvPicPr>
          <p:cNvPr id="7" name="Content Placeholder 6" descr="A picture containing text, book&#10;&#10;Description automatically generated">
            <a:extLst>
              <a:ext uri="{FF2B5EF4-FFF2-40B4-BE49-F238E27FC236}">
                <a16:creationId xmlns:a16="http://schemas.microsoft.com/office/drawing/2014/main" id="{7C2CF988-A812-4481-8102-08D5C9B2139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75347" y="1825625"/>
            <a:ext cx="3753409" cy="4117975"/>
          </a:xfrm>
        </p:spPr>
      </p:pic>
      <p:sp>
        <p:nvSpPr>
          <p:cNvPr id="4" name="Content Placeholder 3">
            <a:extLst>
              <a:ext uri="{FF2B5EF4-FFF2-40B4-BE49-F238E27FC236}">
                <a16:creationId xmlns:a16="http://schemas.microsoft.com/office/drawing/2014/main" id="{7777EE42-9FB4-4054-924B-8A864F8EE956}"/>
              </a:ext>
            </a:extLst>
          </p:cNvPr>
          <p:cNvSpPr>
            <a:spLocks noGrp="1"/>
          </p:cNvSpPr>
          <p:nvPr>
            <p:ph sz="half" idx="2"/>
          </p:nvPr>
        </p:nvSpPr>
        <p:spPr>
          <a:xfrm>
            <a:off x="6172200" y="1825625"/>
            <a:ext cx="5181600" cy="2813075"/>
          </a:xfrm>
        </p:spPr>
        <p:txBody>
          <a:bodyPr>
            <a:normAutofit/>
          </a:bodyPr>
          <a:lstStyle/>
          <a:p>
            <a:r>
              <a:rPr lang="en-IN" dirty="0"/>
              <a:t>A student appears for a test. </a:t>
            </a:r>
          </a:p>
          <a:p>
            <a:r>
              <a:rPr lang="en-IN" dirty="0"/>
              <a:t>Assessment system presents a question to test the student. </a:t>
            </a:r>
          </a:p>
          <a:p>
            <a:r>
              <a:rPr lang="en-IN" dirty="0"/>
              <a:t>Student’s answers a question. </a:t>
            </a:r>
          </a:p>
          <a:p>
            <a:r>
              <a:rPr lang="en-IN" dirty="0"/>
              <a:t>The system adapts questions based on student’s ability.</a:t>
            </a:r>
          </a:p>
        </p:txBody>
      </p:sp>
      <p:sp>
        <p:nvSpPr>
          <p:cNvPr id="5" name="TextBox 4">
            <a:extLst>
              <a:ext uri="{FF2B5EF4-FFF2-40B4-BE49-F238E27FC236}">
                <a16:creationId xmlns:a16="http://schemas.microsoft.com/office/drawing/2014/main" id="{BF47EFE6-E9D9-4946-BA54-295C1FD7079D}"/>
              </a:ext>
            </a:extLst>
          </p:cNvPr>
          <p:cNvSpPr txBox="1"/>
          <p:nvPr/>
        </p:nvSpPr>
        <p:spPr>
          <a:xfrm>
            <a:off x="5707423" y="4875379"/>
            <a:ext cx="6035398" cy="1384995"/>
          </a:xfrm>
          <a:prstGeom prst="rect">
            <a:avLst/>
          </a:prstGeom>
          <a:noFill/>
        </p:spPr>
        <p:txBody>
          <a:bodyPr wrap="square" rtlCol="0">
            <a:spAutoFit/>
          </a:bodyPr>
          <a:lstStyle/>
          <a:p>
            <a:r>
              <a:rPr lang="en-IN" sz="2800" dirty="0"/>
              <a:t>Goal: To help students enhance their knowledge by asking questions which challenge the student</a:t>
            </a:r>
          </a:p>
        </p:txBody>
      </p:sp>
      <p:sp>
        <p:nvSpPr>
          <p:cNvPr id="8" name="TextBox 7">
            <a:extLst>
              <a:ext uri="{FF2B5EF4-FFF2-40B4-BE49-F238E27FC236}">
                <a16:creationId xmlns:a16="http://schemas.microsoft.com/office/drawing/2014/main" id="{C6DCD7FD-8873-43F3-9EF7-1841DE6D34EC}"/>
              </a:ext>
            </a:extLst>
          </p:cNvPr>
          <p:cNvSpPr txBox="1"/>
          <p:nvPr/>
        </p:nvSpPr>
        <p:spPr>
          <a:xfrm>
            <a:off x="8879304" y="6492875"/>
            <a:ext cx="3513222" cy="369332"/>
          </a:xfrm>
          <a:prstGeom prst="rect">
            <a:avLst/>
          </a:prstGeom>
          <a:noFill/>
        </p:spPr>
        <p:txBody>
          <a:bodyPr wrap="square" rtlCol="0">
            <a:spAutoFit/>
          </a:bodyPr>
          <a:lstStyle/>
          <a:p>
            <a:r>
              <a:rPr lang="en-IN" dirty="0"/>
              <a:t>Image Credits: </a:t>
            </a:r>
            <a:r>
              <a:rPr lang="en-IN" dirty="0" err="1"/>
              <a:t>Cartoonstock</a:t>
            </a:r>
            <a:endParaRPr lang="en-IN" dirty="0"/>
          </a:p>
        </p:txBody>
      </p:sp>
    </p:spTree>
    <p:extLst>
      <p:ext uri="{BB962C8B-B14F-4D97-AF65-F5344CB8AC3E}">
        <p14:creationId xmlns:p14="http://schemas.microsoft.com/office/powerpoint/2010/main" val="23106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AB3061-ED78-4731-A9F2-6F7E55510D16}"/>
              </a:ext>
            </a:extLst>
          </p:cNvPr>
          <p:cNvSpPr>
            <a:spLocks noGrp="1"/>
          </p:cNvSpPr>
          <p:nvPr>
            <p:ph type="title"/>
          </p:nvPr>
        </p:nvSpPr>
        <p:spPr/>
        <p:txBody>
          <a:bodyPr/>
          <a:lstStyle/>
          <a:p>
            <a:r>
              <a:rPr lang="en-IN" dirty="0"/>
              <a:t>Contextual Bandits (CB)</a:t>
            </a:r>
          </a:p>
        </p:txBody>
      </p:sp>
      <p:pic>
        <p:nvPicPr>
          <p:cNvPr id="8" name="Content Placeholder 7" descr="A close up of a sign&#10;&#10;Description automatically generated">
            <a:extLst>
              <a:ext uri="{FF2B5EF4-FFF2-40B4-BE49-F238E27FC236}">
                <a16:creationId xmlns:a16="http://schemas.microsoft.com/office/drawing/2014/main" id="{B23AE591-C349-475B-BAE6-F7B56BF382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3377" y="1240371"/>
            <a:ext cx="1828998" cy="1539426"/>
          </a:xfrm>
        </p:spPr>
      </p:pic>
      <p:pic>
        <p:nvPicPr>
          <p:cNvPr id="10" name="Picture 9" descr="A close up of a machine&#10;&#10;Description automatically generated">
            <a:extLst>
              <a:ext uri="{FF2B5EF4-FFF2-40B4-BE49-F238E27FC236}">
                <a16:creationId xmlns:a16="http://schemas.microsoft.com/office/drawing/2014/main" id="{F8D6CC78-ECC9-4EB5-A61E-D29D885A2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504" y="4710617"/>
            <a:ext cx="1828997" cy="1613818"/>
          </a:xfrm>
          <a:prstGeom prst="rect">
            <a:avLst/>
          </a:prstGeom>
        </p:spPr>
      </p:pic>
      <p:pic>
        <p:nvPicPr>
          <p:cNvPr id="12" name="Picture 11" descr="A close up of a machine&#10;&#10;Description automatically generated">
            <a:extLst>
              <a:ext uri="{FF2B5EF4-FFF2-40B4-BE49-F238E27FC236}">
                <a16:creationId xmlns:a16="http://schemas.microsoft.com/office/drawing/2014/main" id="{41DCFF5C-65E9-4A99-B3D0-4C4CA386B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504" y="2889167"/>
            <a:ext cx="1828997" cy="1613819"/>
          </a:xfrm>
          <a:prstGeom prst="rect">
            <a:avLst/>
          </a:prstGeom>
        </p:spPr>
      </p:pic>
      <p:sp>
        <p:nvSpPr>
          <p:cNvPr id="13" name="TextBox 12">
            <a:extLst>
              <a:ext uri="{FF2B5EF4-FFF2-40B4-BE49-F238E27FC236}">
                <a16:creationId xmlns:a16="http://schemas.microsoft.com/office/drawing/2014/main" id="{F3D311F8-DE02-4CB3-8A51-0A811B1CE33E}"/>
              </a:ext>
            </a:extLst>
          </p:cNvPr>
          <p:cNvSpPr txBox="1"/>
          <p:nvPr/>
        </p:nvSpPr>
        <p:spPr>
          <a:xfrm>
            <a:off x="385008" y="1450058"/>
            <a:ext cx="5053263" cy="646331"/>
          </a:xfrm>
          <a:prstGeom prst="rect">
            <a:avLst/>
          </a:prstGeom>
          <a:noFill/>
        </p:spPr>
        <p:txBody>
          <a:bodyPr wrap="square" rtlCol="0">
            <a:spAutoFit/>
          </a:bodyPr>
          <a:lstStyle/>
          <a:p>
            <a:r>
              <a:rPr lang="en-IN" sz="3600" dirty="0"/>
              <a:t>A -&gt;    {x</a:t>
            </a:r>
            <a:r>
              <a:rPr lang="en-IN" sz="3600" baseline="-25000" dirty="0"/>
              <a:t>A,1</a:t>
            </a:r>
            <a:r>
              <a:rPr lang="en-IN" sz="3600" dirty="0"/>
              <a:t> x</a:t>
            </a:r>
            <a:r>
              <a:rPr lang="en-IN" sz="3600" baseline="-25000" dirty="0"/>
              <a:t>A,2</a:t>
            </a:r>
            <a:r>
              <a:rPr lang="en-IN" sz="3600" dirty="0"/>
              <a:t> , x</a:t>
            </a:r>
            <a:r>
              <a:rPr lang="en-IN" sz="3600" baseline="-25000" dirty="0"/>
              <a:t>A,3</a:t>
            </a:r>
            <a:r>
              <a:rPr lang="en-IN" sz="3600" dirty="0"/>
              <a:t> ……..}</a:t>
            </a:r>
          </a:p>
        </p:txBody>
      </p:sp>
      <p:sp>
        <p:nvSpPr>
          <p:cNvPr id="14" name="TextBox 13">
            <a:extLst>
              <a:ext uri="{FF2B5EF4-FFF2-40B4-BE49-F238E27FC236}">
                <a16:creationId xmlns:a16="http://schemas.microsoft.com/office/drawing/2014/main" id="{01507C3D-C9F3-477B-BBD3-30243DCB735E}"/>
              </a:ext>
            </a:extLst>
          </p:cNvPr>
          <p:cNvSpPr txBox="1"/>
          <p:nvPr/>
        </p:nvSpPr>
        <p:spPr>
          <a:xfrm>
            <a:off x="6986332" y="1482143"/>
            <a:ext cx="5053263" cy="646331"/>
          </a:xfrm>
          <a:prstGeom prst="rect">
            <a:avLst/>
          </a:prstGeom>
          <a:noFill/>
        </p:spPr>
        <p:txBody>
          <a:bodyPr wrap="square" rtlCol="0">
            <a:spAutoFit/>
          </a:bodyPr>
          <a:lstStyle/>
          <a:p>
            <a:r>
              <a:rPr lang="en-IN" sz="3600" dirty="0"/>
              <a:t>r</a:t>
            </a:r>
            <a:r>
              <a:rPr lang="en-IN" sz="3600" baseline="-25000" dirty="0"/>
              <a:t>A,t</a:t>
            </a:r>
            <a:r>
              <a:rPr lang="en-IN" sz="3600" dirty="0"/>
              <a:t> = f(x</a:t>
            </a:r>
            <a:r>
              <a:rPr lang="en-IN" sz="3600" baseline="-25000" dirty="0"/>
              <a:t>A,1</a:t>
            </a:r>
            <a:r>
              <a:rPr lang="en-IN" sz="3600" dirty="0"/>
              <a:t> x</a:t>
            </a:r>
            <a:r>
              <a:rPr lang="en-IN" sz="3600" baseline="-25000" dirty="0"/>
              <a:t>A,2</a:t>
            </a:r>
            <a:r>
              <a:rPr lang="en-IN" sz="3600" dirty="0"/>
              <a:t> , x</a:t>
            </a:r>
            <a:r>
              <a:rPr lang="en-IN" sz="3600" baseline="-25000" dirty="0"/>
              <a:t>A,3</a:t>
            </a:r>
            <a:r>
              <a:rPr lang="en-IN" sz="3600" dirty="0"/>
              <a:t> ….)</a:t>
            </a:r>
          </a:p>
        </p:txBody>
      </p:sp>
      <p:sp>
        <p:nvSpPr>
          <p:cNvPr id="15" name="TextBox 14">
            <a:extLst>
              <a:ext uri="{FF2B5EF4-FFF2-40B4-BE49-F238E27FC236}">
                <a16:creationId xmlns:a16="http://schemas.microsoft.com/office/drawing/2014/main" id="{C9C173B0-BE1D-46CF-BDAE-72A15E887263}"/>
              </a:ext>
            </a:extLst>
          </p:cNvPr>
          <p:cNvSpPr txBox="1"/>
          <p:nvPr/>
        </p:nvSpPr>
        <p:spPr>
          <a:xfrm>
            <a:off x="465219" y="3142499"/>
            <a:ext cx="5053263" cy="646331"/>
          </a:xfrm>
          <a:prstGeom prst="rect">
            <a:avLst/>
          </a:prstGeom>
          <a:noFill/>
        </p:spPr>
        <p:txBody>
          <a:bodyPr wrap="square" rtlCol="0">
            <a:spAutoFit/>
          </a:bodyPr>
          <a:lstStyle/>
          <a:p>
            <a:r>
              <a:rPr lang="en-IN" sz="3600" dirty="0"/>
              <a:t>B -&gt;    {x</a:t>
            </a:r>
            <a:r>
              <a:rPr lang="en-IN" sz="3600" baseline="-25000" dirty="0"/>
              <a:t>B,1</a:t>
            </a:r>
            <a:r>
              <a:rPr lang="en-IN" sz="3600" dirty="0"/>
              <a:t> x</a:t>
            </a:r>
            <a:r>
              <a:rPr lang="en-IN" sz="3600" baseline="-25000" dirty="0"/>
              <a:t>B,2</a:t>
            </a:r>
            <a:r>
              <a:rPr lang="en-IN" sz="3600" dirty="0"/>
              <a:t> , x</a:t>
            </a:r>
            <a:r>
              <a:rPr lang="en-IN" sz="3600" baseline="-25000" dirty="0"/>
              <a:t>B,3</a:t>
            </a:r>
            <a:r>
              <a:rPr lang="en-IN" sz="3600" dirty="0"/>
              <a:t> ……..}</a:t>
            </a:r>
          </a:p>
        </p:txBody>
      </p:sp>
      <p:sp>
        <p:nvSpPr>
          <p:cNvPr id="16" name="TextBox 15">
            <a:extLst>
              <a:ext uri="{FF2B5EF4-FFF2-40B4-BE49-F238E27FC236}">
                <a16:creationId xmlns:a16="http://schemas.microsoft.com/office/drawing/2014/main" id="{26FA9393-34F8-458F-93FE-41B6086E90A6}"/>
              </a:ext>
            </a:extLst>
          </p:cNvPr>
          <p:cNvSpPr txBox="1"/>
          <p:nvPr/>
        </p:nvSpPr>
        <p:spPr>
          <a:xfrm>
            <a:off x="537408" y="4971298"/>
            <a:ext cx="5053263" cy="646331"/>
          </a:xfrm>
          <a:prstGeom prst="rect">
            <a:avLst/>
          </a:prstGeom>
          <a:noFill/>
        </p:spPr>
        <p:txBody>
          <a:bodyPr wrap="square" rtlCol="0">
            <a:spAutoFit/>
          </a:bodyPr>
          <a:lstStyle/>
          <a:p>
            <a:r>
              <a:rPr lang="en-IN" sz="3600" dirty="0"/>
              <a:t>C -&gt;    {x</a:t>
            </a:r>
            <a:r>
              <a:rPr lang="en-IN" sz="3600" baseline="-25000" dirty="0"/>
              <a:t>C,1</a:t>
            </a:r>
            <a:r>
              <a:rPr lang="en-IN" sz="3600" dirty="0"/>
              <a:t> x</a:t>
            </a:r>
            <a:r>
              <a:rPr lang="en-IN" sz="3600" baseline="-25000" dirty="0"/>
              <a:t>C,2</a:t>
            </a:r>
            <a:r>
              <a:rPr lang="en-IN" sz="3600" dirty="0"/>
              <a:t> , x</a:t>
            </a:r>
            <a:r>
              <a:rPr lang="en-IN" sz="3600" baseline="-25000" dirty="0"/>
              <a:t>C,3</a:t>
            </a:r>
            <a:r>
              <a:rPr lang="en-IN" sz="3600" dirty="0"/>
              <a:t> ……..}</a:t>
            </a:r>
          </a:p>
        </p:txBody>
      </p:sp>
      <p:sp>
        <p:nvSpPr>
          <p:cNvPr id="17" name="TextBox 16">
            <a:extLst>
              <a:ext uri="{FF2B5EF4-FFF2-40B4-BE49-F238E27FC236}">
                <a16:creationId xmlns:a16="http://schemas.microsoft.com/office/drawing/2014/main" id="{F2B99D21-B7CB-48C7-B333-3A44337B3874}"/>
              </a:ext>
            </a:extLst>
          </p:cNvPr>
          <p:cNvSpPr txBox="1"/>
          <p:nvPr/>
        </p:nvSpPr>
        <p:spPr>
          <a:xfrm>
            <a:off x="7018417" y="3006136"/>
            <a:ext cx="5053263" cy="646331"/>
          </a:xfrm>
          <a:prstGeom prst="rect">
            <a:avLst/>
          </a:prstGeom>
          <a:noFill/>
        </p:spPr>
        <p:txBody>
          <a:bodyPr wrap="square" rtlCol="0">
            <a:spAutoFit/>
          </a:bodyPr>
          <a:lstStyle/>
          <a:p>
            <a:r>
              <a:rPr lang="en-IN" sz="3600" dirty="0"/>
              <a:t>r</a:t>
            </a:r>
            <a:r>
              <a:rPr lang="en-IN" sz="3600" baseline="-25000" dirty="0"/>
              <a:t>B,t</a:t>
            </a:r>
            <a:r>
              <a:rPr lang="en-IN" sz="3600" dirty="0"/>
              <a:t> = f(x</a:t>
            </a:r>
            <a:r>
              <a:rPr lang="en-IN" sz="3600" baseline="-25000" dirty="0"/>
              <a:t>B,1</a:t>
            </a:r>
            <a:r>
              <a:rPr lang="en-IN" sz="3600" dirty="0"/>
              <a:t> x</a:t>
            </a:r>
            <a:r>
              <a:rPr lang="en-IN" sz="3600" baseline="-25000" dirty="0"/>
              <a:t>B,2</a:t>
            </a:r>
            <a:r>
              <a:rPr lang="en-IN" sz="3600" dirty="0"/>
              <a:t> , x</a:t>
            </a:r>
            <a:r>
              <a:rPr lang="en-IN" sz="3600" baseline="-25000" dirty="0"/>
              <a:t>B,3</a:t>
            </a:r>
            <a:r>
              <a:rPr lang="en-IN" sz="3600" dirty="0"/>
              <a:t> ….)</a:t>
            </a:r>
          </a:p>
        </p:txBody>
      </p:sp>
      <p:sp>
        <p:nvSpPr>
          <p:cNvPr id="18" name="TextBox 17">
            <a:extLst>
              <a:ext uri="{FF2B5EF4-FFF2-40B4-BE49-F238E27FC236}">
                <a16:creationId xmlns:a16="http://schemas.microsoft.com/office/drawing/2014/main" id="{0B228160-9CBC-45DA-BD71-9A448808E0B6}"/>
              </a:ext>
            </a:extLst>
          </p:cNvPr>
          <p:cNvSpPr txBox="1"/>
          <p:nvPr/>
        </p:nvSpPr>
        <p:spPr>
          <a:xfrm>
            <a:off x="7066543" y="4907129"/>
            <a:ext cx="5053263" cy="646331"/>
          </a:xfrm>
          <a:prstGeom prst="rect">
            <a:avLst/>
          </a:prstGeom>
          <a:noFill/>
        </p:spPr>
        <p:txBody>
          <a:bodyPr wrap="square" rtlCol="0">
            <a:spAutoFit/>
          </a:bodyPr>
          <a:lstStyle/>
          <a:p>
            <a:r>
              <a:rPr lang="en-IN" sz="3600" dirty="0"/>
              <a:t>r</a:t>
            </a:r>
            <a:r>
              <a:rPr lang="en-IN" sz="3600" baseline="-25000" dirty="0"/>
              <a:t>C,t</a:t>
            </a:r>
            <a:r>
              <a:rPr lang="en-IN" sz="3600" dirty="0"/>
              <a:t> = f(x</a:t>
            </a:r>
            <a:r>
              <a:rPr lang="en-IN" sz="3600" baseline="-25000" dirty="0"/>
              <a:t>C,1</a:t>
            </a:r>
            <a:r>
              <a:rPr lang="en-IN" sz="3600" dirty="0"/>
              <a:t> x</a:t>
            </a:r>
            <a:r>
              <a:rPr lang="en-IN" sz="3600" baseline="-25000" dirty="0"/>
              <a:t>C,2</a:t>
            </a:r>
            <a:r>
              <a:rPr lang="en-IN" sz="3600" dirty="0"/>
              <a:t> , x</a:t>
            </a:r>
            <a:r>
              <a:rPr lang="en-IN" sz="3600" baseline="-25000" dirty="0"/>
              <a:t>C,3</a:t>
            </a:r>
            <a:r>
              <a:rPr lang="en-IN" sz="3600" dirty="0"/>
              <a:t> ….)</a:t>
            </a:r>
          </a:p>
        </p:txBody>
      </p:sp>
      <p:pic>
        <p:nvPicPr>
          <p:cNvPr id="20" name="Graphic 19" descr="Arrow: Rotate left">
            <a:extLst>
              <a:ext uri="{FF2B5EF4-FFF2-40B4-BE49-F238E27FC236}">
                <a16:creationId xmlns:a16="http://schemas.microsoft.com/office/drawing/2014/main" id="{7CFE4211-76EE-4FC6-A610-98C50EACBC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08423" y="5474366"/>
            <a:ext cx="914400" cy="611575"/>
          </a:xfrm>
          <a:prstGeom prst="rect">
            <a:avLst/>
          </a:prstGeom>
        </p:spPr>
      </p:pic>
      <p:sp>
        <p:nvSpPr>
          <p:cNvPr id="21" name="TextBox 20">
            <a:extLst>
              <a:ext uri="{FF2B5EF4-FFF2-40B4-BE49-F238E27FC236}">
                <a16:creationId xmlns:a16="http://schemas.microsoft.com/office/drawing/2014/main" id="{B40556F5-DB7D-43C5-9DCB-583639AD8348}"/>
              </a:ext>
            </a:extLst>
          </p:cNvPr>
          <p:cNvSpPr txBox="1"/>
          <p:nvPr/>
        </p:nvSpPr>
        <p:spPr>
          <a:xfrm>
            <a:off x="838200" y="6085941"/>
            <a:ext cx="4383303" cy="646331"/>
          </a:xfrm>
          <a:prstGeom prst="rect">
            <a:avLst/>
          </a:prstGeom>
          <a:noFill/>
        </p:spPr>
        <p:txBody>
          <a:bodyPr wrap="square" rtlCol="0">
            <a:spAutoFit/>
          </a:bodyPr>
          <a:lstStyle/>
          <a:p>
            <a:r>
              <a:rPr lang="en-IN" dirty="0"/>
              <a:t>Contexts: User’s prior visits, patients symptoms, student’s learning style</a:t>
            </a:r>
          </a:p>
        </p:txBody>
      </p:sp>
      <p:sp>
        <p:nvSpPr>
          <p:cNvPr id="22" name="TextBox 21">
            <a:extLst>
              <a:ext uri="{FF2B5EF4-FFF2-40B4-BE49-F238E27FC236}">
                <a16:creationId xmlns:a16="http://schemas.microsoft.com/office/drawing/2014/main" id="{32787C48-A250-4B86-B8D4-FB259D09732F}"/>
              </a:ext>
            </a:extLst>
          </p:cNvPr>
          <p:cNvSpPr txBox="1"/>
          <p:nvPr/>
        </p:nvSpPr>
        <p:spPr>
          <a:xfrm>
            <a:off x="7150766" y="6069900"/>
            <a:ext cx="4383303" cy="646331"/>
          </a:xfrm>
          <a:prstGeom prst="rect">
            <a:avLst/>
          </a:prstGeom>
          <a:noFill/>
        </p:spPr>
        <p:txBody>
          <a:bodyPr wrap="square" rtlCol="0">
            <a:spAutoFit/>
          </a:bodyPr>
          <a:lstStyle/>
          <a:p>
            <a:r>
              <a:rPr lang="en-IN" dirty="0"/>
              <a:t>Reward: Articles CTR, patients response to treatment, student’s feedback.</a:t>
            </a:r>
          </a:p>
        </p:txBody>
      </p:sp>
      <p:pic>
        <p:nvPicPr>
          <p:cNvPr id="23" name="Graphic 22" descr="Arrow: Rotate left">
            <a:extLst>
              <a:ext uri="{FF2B5EF4-FFF2-40B4-BE49-F238E27FC236}">
                <a16:creationId xmlns:a16="http://schemas.microsoft.com/office/drawing/2014/main" id="{668917CA-D244-4A2F-A510-5438184632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54721" y="5482388"/>
            <a:ext cx="914400" cy="611575"/>
          </a:xfrm>
          <a:prstGeom prst="rect">
            <a:avLst/>
          </a:prstGeom>
        </p:spPr>
      </p:pic>
    </p:spTree>
    <p:extLst>
      <p:ext uri="{BB962C8B-B14F-4D97-AF65-F5344CB8AC3E}">
        <p14:creationId xmlns:p14="http://schemas.microsoft.com/office/powerpoint/2010/main" val="1014849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FEC5703-B191-4FF1-9C68-1EAEE6CCB7E4}"/>
              </a:ext>
            </a:extLst>
          </p:cNvPr>
          <p:cNvSpPr/>
          <p:nvPr/>
        </p:nvSpPr>
        <p:spPr>
          <a:xfrm>
            <a:off x="5189838" y="5634681"/>
            <a:ext cx="395416" cy="334576"/>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A04BE39-A6C3-4E9E-9630-9D4076E7EB5B}"/>
              </a:ext>
            </a:extLst>
          </p:cNvPr>
          <p:cNvSpPr>
            <a:spLocks noGrp="1"/>
          </p:cNvSpPr>
          <p:nvPr>
            <p:ph type="title"/>
          </p:nvPr>
        </p:nvSpPr>
        <p:spPr/>
        <p:txBody>
          <a:bodyPr/>
          <a:lstStyle/>
          <a:p>
            <a:r>
              <a:rPr lang="en-IN" dirty="0"/>
              <a:t>Linear UCB (</a:t>
            </a:r>
            <a:r>
              <a:rPr lang="en-IN" dirty="0" err="1"/>
              <a:t>LinUCB</a:t>
            </a:r>
            <a:r>
              <a:rPr lang="en-IN" dirty="0"/>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57265D-8948-4996-B94D-49C19D7F02DE}"/>
                  </a:ext>
                </a:extLst>
              </p:cNvPr>
              <p:cNvSpPr>
                <a:spLocks noGrp="1"/>
              </p:cNvSpPr>
              <p:nvPr>
                <p:ph idx="1"/>
              </p:nvPr>
            </p:nvSpPr>
            <p:spPr/>
            <p:txBody>
              <a:bodyPr/>
              <a:lstStyle/>
              <a:p>
                <a:r>
                  <a:rPr lang="en-IN" dirty="0"/>
                  <a:t>LinUCB is a way to apply UCB to a more general contextual bandit setting where the UCB of each arm is computed efficiently by assuming the reward is linear.</a:t>
                </a:r>
              </a:p>
              <a:p>
                <a:pPr marL="0" indent="0">
                  <a:buNone/>
                </a:pPr>
                <a:endParaRPr lang="en-IN" baseline="30000" dirty="0"/>
              </a:p>
              <a:p>
                <a:r>
                  <a:rPr lang="en-IN" dirty="0"/>
                  <a:t>Mean </a:t>
                </a:r>
                <a14:m>
                  <m:oMath xmlns:m="http://schemas.openxmlformats.org/officeDocument/2006/math">
                    <m:r>
                      <a:rPr lang="en-IN" i="1">
                        <a:latin typeface="Cambria Math" panose="02040503050406030204" pitchFamily="18" charset="0"/>
                        <a:sym typeface="Wingdings" panose="05000000000000000000" pitchFamily="2" charset="2"/>
                      </a:rPr>
                      <m:t>=</m:t>
                    </m:r>
                  </m:oMath>
                </a14:m>
                <a:r>
                  <a:rPr lang="en-IN" dirty="0">
                    <a:sym typeface="Wingdings" panose="05000000000000000000" pitchFamily="2" charset="2"/>
                  </a:rPr>
                  <a:t> </a:t>
                </a:r>
                <a:r>
                  <a:rPr lang="en-IN" dirty="0"/>
                  <a:t>E[</a:t>
                </a:r>
                <a:r>
                  <a:rPr lang="en-IN" dirty="0" err="1"/>
                  <a:t>r</a:t>
                </a:r>
                <a:r>
                  <a:rPr lang="en-IN" baseline="-25000" dirty="0" err="1"/>
                  <a:t>t,a</a:t>
                </a:r>
                <a:r>
                  <a:rPr lang="en-IN" b="1" dirty="0" err="1">
                    <a:solidFill>
                      <a:srgbClr val="C00000"/>
                    </a:solidFill>
                  </a:rPr>
                  <a:t>|</a:t>
                </a:r>
                <a:r>
                  <a:rPr lang="en-IN" dirty="0" err="1"/>
                  <a:t>x</a:t>
                </a:r>
                <a:r>
                  <a:rPr lang="en-IN" baseline="-25000" dirty="0" err="1"/>
                  <a:t>t,a</a:t>
                </a:r>
                <a:r>
                  <a:rPr lang="en-IN" dirty="0"/>
                  <a:t>] = </a:t>
                </a:r>
                <a:r>
                  <a:rPr lang="en-IN" dirty="0" err="1"/>
                  <a:t>x</a:t>
                </a:r>
                <a:r>
                  <a:rPr lang="en-IN" baseline="30000" dirty="0" err="1"/>
                  <a:t>T</a:t>
                </a:r>
                <a:r>
                  <a:rPr lang="en-IN" baseline="-25000" dirty="0" err="1"/>
                  <a:t>t,a</a:t>
                </a:r>
                <a:r>
                  <a:rPr lang="el-GR" dirty="0"/>
                  <a:t>θ</a:t>
                </a:r>
                <a:r>
                  <a:rPr lang="en-IN" baseline="-25000" dirty="0" err="1"/>
                  <a:t>t,a</a:t>
                </a:r>
                <a:endParaRPr lang="en-IN" baseline="-25000" dirty="0"/>
              </a:p>
              <a:p>
                <a:endParaRPr lang="en-IN" dirty="0"/>
              </a:p>
              <a:p>
                <a:r>
                  <a:rPr lang="en-IN" dirty="0"/>
                  <a:t>UCB </a:t>
                </a:r>
                <a14:m>
                  <m:oMath xmlns:m="http://schemas.openxmlformats.org/officeDocument/2006/math">
                    <m:r>
                      <a:rPr lang="en-IN" i="1" smtClean="0">
                        <a:latin typeface="Cambria Math" panose="02040503050406030204" pitchFamily="18" charset="0"/>
                        <a:sym typeface="Wingdings" panose="05000000000000000000" pitchFamily="2" charset="2"/>
                      </a:rPr>
                      <m:t>=</m:t>
                    </m:r>
                    <m:rad>
                      <m:radPr>
                        <m:degHide m:val="on"/>
                        <m:ctrlPr>
                          <a:rPr lang="en-IN" i="1">
                            <a:latin typeface="Cambria Math" panose="02040503050406030204" pitchFamily="18" charset="0"/>
                            <a:sym typeface="Wingdings" panose="05000000000000000000" pitchFamily="2" charset="2"/>
                          </a:rPr>
                        </m:ctrlPr>
                      </m:radPr>
                      <m:deg/>
                      <m:e>
                        <m:r>
                          <m:rPr>
                            <m:nor/>
                          </m:rPr>
                          <a:rPr lang="en-IN" dirty="0"/>
                          <m:t>x</m:t>
                        </m:r>
                        <m:r>
                          <m:rPr>
                            <m:nor/>
                          </m:rPr>
                          <a:rPr lang="en-IN" baseline="30000" dirty="0"/>
                          <m:t>T</m:t>
                        </m:r>
                        <m:r>
                          <m:rPr>
                            <m:nor/>
                          </m:rPr>
                          <a:rPr lang="en-IN" baseline="-25000" dirty="0"/>
                          <m:t>t</m:t>
                        </m:r>
                        <m:r>
                          <m:rPr>
                            <m:nor/>
                          </m:rPr>
                          <a:rPr lang="en-IN" baseline="-25000" dirty="0"/>
                          <m:t>,</m:t>
                        </m:r>
                        <m:r>
                          <m:rPr>
                            <m:nor/>
                          </m:rPr>
                          <a:rPr lang="en-IN" baseline="-25000" dirty="0"/>
                          <m:t>aA</m:t>
                        </m:r>
                        <m:r>
                          <m:rPr>
                            <m:nor/>
                          </m:rPr>
                          <a:rPr lang="en-IN" baseline="30000" dirty="0"/>
                          <m:t>−1</m:t>
                        </m:r>
                        <m:r>
                          <m:rPr>
                            <m:nor/>
                          </m:rPr>
                          <a:rPr lang="en-IN" baseline="-25000" dirty="0"/>
                          <m:t>a</m:t>
                        </m:r>
                        <m:r>
                          <m:rPr>
                            <m:nor/>
                          </m:rPr>
                          <a:rPr lang="en-IN" dirty="0"/>
                          <m:t>x</m:t>
                        </m:r>
                        <m:r>
                          <m:rPr>
                            <m:nor/>
                          </m:rPr>
                          <a:rPr lang="en-IN" baseline="-25000" dirty="0"/>
                          <m:t>t</m:t>
                        </m:r>
                        <m:r>
                          <m:rPr>
                            <m:nor/>
                          </m:rPr>
                          <a:rPr lang="en-IN" baseline="-25000" dirty="0"/>
                          <m:t>,</m:t>
                        </m:r>
                        <m:r>
                          <m:rPr>
                            <m:nor/>
                          </m:rPr>
                          <a:rPr lang="en-IN" baseline="-25000" dirty="0"/>
                          <m:t>a</m:t>
                        </m:r>
                      </m:e>
                    </m:rad>
                  </m:oMath>
                </a14:m>
                <a:endParaRPr lang="en-IN" dirty="0"/>
              </a:p>
              <a:p>
                <a:endParaRPr lang="en-IN" dirty="0"/>
              </a:p>
              <a:p>
                <a:r>
                  <a:rPr lang="en-IN" dirty="0"/>
                  <a:t>Estimated Reward = Mean + </a:t>
                </a:r>
                <a:r>
                  <a:rPr lang="el-GR" dirty="0"/>
                  <a:t>α</a:t>
                </a:r>
                <a:r>
                  <a:rPr lang="en-IN" dirty="0"/>
                  <a:t> UCB </a:t>
                </a:r>
              </a:p>
            </p:txBody>
          </p:sp>
        </mc:Choice>
        <mc:Fallback>
          <p:sp>
            <p:nvSpPr>
              <p:cNvPr id="3" name="Content Placeholder 2">
                <a:extLst>
                  <a:ext uri="{FF2B5EF4-FFF2-40B4-BE49-F238E27FC236}">
                    <a16:creationId xmlns:a16="http://schemas.microsoft.com/office/drawing/2014/main" id="{1F57265D-8948-4996-B94D-49C19D7F02DE}"/>
                  </a:ext>
                </a:extLst>
              </p:cNvPr>
              <p:cNvSpPr>
                <a:spLocks noGrp="1" noRot="1" noChangeAspect="1" noMove="1" noResize="1" noEditPoints="1" noAdjustHandles="1" noChangeArrowheads="1" noChangeShapeType="1" noTextEdit="1"/>
              </p:cNvSpPr>
              <p:nvPr>
                <p:ph idx="1"/>
              </p:nvPr>
            </p:nvSpPr>
            <p:spPr>
              <a:blipFill>
                <a:blip r:embed="rId3"/>
                <a:stretch>
                  <a:fillRect l="-1043" t="-2241" b="-420"/>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157335C3-170E-4B54-8A16-5C36425179D4}"/>
              </a:ext>
            </a:extLst>
          </p:cNvPr>
          <p:cNvSpPr txBox="1"/>
          <p:nvPr/>
        </p:nvSpPr>
        <p:spPr>
          <a:xfrm>
            <a:off x="6153661" y="6319879"/>
            <a:ext cx="5782965" cy="523220"/>
          </a:xfrm>
          <a:prstGeom prst="rect">
            <a:avLst/>
          </a:prstGeom>
          <a:noFill/>
        </p:spPr>
        <p:txBody>
          <a:bodyPr wrap="square" rtlCol="0">
            <a:spAutoFit/>
          </a:bodyPr>
          <a:lstStyle/>
          <a:p>
            <a:r>
              <a:rPr lang="en-IN" sz="2800" dirty="0"/>
              <a:t>Controls Exploration - Exploitation</a:t>
            </a:r>
          </a:p>
        </p:txBody>
      </p:sp>
      <p:cxnSp>
        <p:nvCxnSpPr>
          <p:cNvPr id="6" name="Connector: Curved 5">
            <a:extLst>
              <a:ext uri="{FF2B5EF4-FFF2-40B4-BE49-F238E27FC236}">
                <a16:creationId xmlns:a16="http://schemas.microsoft.com/office/drawing/2014/main" id="{87F2A3CC-C903-4D8F-82D0-49356E4C8010}"/>
              </a:ext>
            </a:extLst>
          </p:cNvPr>
          <p:cNvCxnSpPr>
            <a:cxnSpLocks/>
            <a:endCxn id="4" idx="1"/>
          </p:cNvCxnSpPr>
          <p:nvPr/>
        </p:nvCxnSpPr>
        <p:spPr>
          <a:xfrm>
            <a:off x="5412259" y="5969257"/>
            <a:ext cx="741402" cy="61223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94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5EA5-F73A-4501-81E7-5C97C0C27DA7}"/>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sz="3200" b="1" dirty="0"/>
              <a:t>Algorithm</a:t>
            </a:r>
          </a:p>
          <a:p>
            <a:r>
              <a:rPr lang="en-IN" dirty="0"/>
              <a:t>Dataset</a:t>
            </a:r>
          </a:p>
          <a:p>
            <a:r>
              <a:rPr lang="en-IN" dirty="0"/>
              <a:t>Experiments</a:t>
            </a:r>
          </a:p>
          <a:p>
            <a:r>
              <a:rPr lang="en-IN" dirty="0"/>
              <a:t>Results</a:t>
            </a:r>
          </a:p>
          <a:p>
            <a:r>
              <a:rPr lang="en-IN" dirty="0"/>
              <a:t>Conclusion</a:t>
            </a:r>
          </a:p>
        </p:txBody>
      </p:sp>
    </p:spTree>
    <p:extLst>
      <p:ext uri="{BB962C8B-B14F-4D97-AF65-F5344CB8AC3E}">
        <p14:creationId xmlns:p14="http://schemas.microsoft.com/office/powerpoint/2010/main" val="2998596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1A73-C673-4BEB-8631-0F9BC8DEEB32}"/>
              </a:ext>
            </a:extLst>
          </p:cNvPr>
          <p:cNvSpPr>
            <a:spLocks noGrp="1"/>
          </p:cNvSpPr>
          <p:nvPr>
            <p:ph type="title"/>
          </p:nvPr>
        </p:nvSpPr>
        <p:spPr/>
        <p:txBody>
          <a:bodyPr/>
          <a:lstStyle/>
          <a:p>
            <a:r>
              <a:rPr lang="en-IN" dirty="0"/>
              <a:t>Adaptive Teaching with CB</a:t>
            </a:r>
          </a:p>
        </p:txBody>
      </p:sp>
      <p:pic>
        <p:nvPicPr>
          <p:cNvPr id="58" name="Content Placeholder 57" descr="Users">
            <a:extLst>
              <a:ext uri="{FF2B5EF4-FFF2-40B4-BE49-F238E27FC236}">
                <a16:creationId xmlns:a16="http://schemas.microsoft.com/office/drawing/2014/main" id="{E78D3E25-543D-47D3-9041-0F6B1309ADBE}"/>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3727" y="1859677"/>
            <a:ext cx="914400" cy="914400"/>
          </a:xfr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pic>
      <p:sp>
        <p:nvSpPr>
          <p:cNvPr id="4" name="Oval 3">
            <a:extLst>
              <a:ext uri="{FF2B5EF4-FFF2-40B4-BE49-F238E27FC236}">
                <a16:creationId xmlns:a16="http://schemas.microsoft.com/office/drawing/2014/main" id="{9122F9D0-8424-4B4B-AFA0-87235115C61B}"/>
              </a:ext>
            </a:extLst>
          </p:cNvPr>
          <p:cNvSpPr/>
          <p:nvPr/>
        </p:nvSpPr>
        <p:spPr>
          <a:xfrm>
            <a:off x="5293895" y="1825625"/>
            <a:ext cx="802105" cy="821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T_1</a:t>
            </a:r>
          </a:p>
        </p:txBody>
      </p:sp>
      <p:sp>
        <p:nvSpPr>
          <p:cNvPr id="5" name="Oval 4">
            <a:extLst>
              <a:ext uri="{FF2B5EF4-FFF2-40B4-BE49-F238E27FC236}">
                <a16:creationId xmlns:a16="http://schemas.microsoft.com/office/drawing/2014/main" id="{5129C4B0-5DE8-454C-BE4F-F1FA767031B7}"/>
              </a:ext>
            </a:extLst>
          </p:cNvPr>
          <p:cNvSpPr/>
          <p:nvPr/>
        </p:nvSpPr>
        <p:spPr>
          <a:xfrm>
            <a:off x="5301917" y="3518066"/>
            <a:ext cx="802105" cy="8213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T_2</a:t>
            </a:r>
          </a:p>
        </p:txBody>
      </p:sp>
      <p:sp>
        <p:nvSpPr>
          <p:cNvPr id="6" name="Oval 5">
            <a:extLst>
              <a:ext uri="{FF2B5EF4-FFF2-40B4-BE49-F238E27FC236}">
                <a16:creationId xmlns:a16="http://schemas.microsoft.com/office/drawing/2014/main" id="{69652694-D51E-4D0E-A9FA-3E45776068AF}"/>
              </a:ext>
            </a:extLst>
          </p:cNvPr>
          <p:cNvSpPr/>
          <p:nvPr/>
        </p:nvSpPr>
        <p:spPr>
          <a:xfrm>
            <a:off x="5325980" y="5178420"/>
            <a:ext cx="802105" cy="82132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T_3</a:t>
            </a:r>
          </a:p>
        </p:txBody>
      </p:sp>
      <p:cxnSp>
        <p:nvCxnSpPr>
          <p:cNvPr id="8" name="Straight Arrow Connector 7">
            <a:extLst>
              <a:ext uri="{FF2B5EF4-FFF2-40B4-BE49-F238E27FC236}">
                <a16:creationId xmlns:a16="http://schemas.microsoft.com/office/drawing/2014/main" id="{0E112758-56D5-4EE5-8D05-8819D59ADF90}"/>
              </a:ext>
            </a:extLst>
          </p:cNvPr>
          <p:cNvCxnSpPr>
            <a:cxnSpLocks/>
          </p:cNvCxnSpPr>
          <p:nvPr/>
        </p:nvCxnSpPr>
        <p:spPr>
          <a:xfrm>
            <a:off x="5727032" y="2679034"/>
            <a:ext cx="0" cy="839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1F3C7A8-5ED5-4AF2-BAF4-1F014F9ED2D7}"/>
              </a:ext>
            </a:extLst>
          </p:cNvPr>
          <p:cNvCxnSpPr>
            <a:cxnSpLocks/>
          </p:cNvCxnSpPr>
          <p:nvPr/>
        </p:nvCxnSpPr>
        <p:spPr>
          <a:xfrm>
            <a:off x="5759117" y="4371476"/>
            <a:ext cx="0" cy="806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D4A7420-6123-42D8-953F-5A0F0962E6D5}"/>
              </a:ext>
            </a:extLst>
          </p:cNvPr>
          <p:cNvSpPr/>
          <p:nvPr/>
        </p:nvSpPr>
        <p:spPr>
          <a:xfrm>
            <a:off x="8422105" y="1082844"/>
            <a:ext cx="1179095" cy="421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C_1_1</a:t>
            </a:r>
          </a:p>
        </p:txBody>
      </p:sp>
      <p:sp>
        <p:nvSpPr>
          <p:cNvPr id="29" name="Rectangle: Rounded Corners 28">
            <a:extLst>
              <a:ext uri="{FF2B5EF4-FFF2-40B4-BE49-F238E27FC236}">
                <a16:creationId xmlns:a16="http://schemas.microsoft.com/office/drawing/2014/main" id="{251E7ADA-205B-426F-821C-376E25ADC1B0}"/>
              </a:ext>
            </a:extLst>
          </p:cNvPr>
          <p:cNvSpPr/>
          <p:nvPr/>
        </p:nvSpPr>
        <p:spPr>
          <a:xfrm>
            <a:off x="8430127" y="1692441"/>
            <a:ext cx="1179095" cy="421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C_1_2</a:t>
            </a:r>
          </a:p>
        </p:txBody>
      </p:sp>
      <p:sp>
        <p:nvSpPr>
          <p:cNvPr id="30" name="Rectangle: Rounded Corners 29">
            <a:extLst>
              <a:ext uri="{FF2B5EF4-FFF2-40B4-BE49-F238E27FC236}">
                <a16:creationId xmlns:a16="http://schemas.microsoft.com/office/drawing/2014/main" id="{DF69C4A5-C38F-4BEF-9628-FCCF0E236F56}"/>
              </a:ext>
            </a:extLst>
          </p:cNvPr>
          <p:cNvSpPr/>
          <p:nvPr/>
        </p:nvSpPr>
        <p:spPr>
          <a:xfrm>
            <a:off x="8430127" y="2294021"/>
            <a:ext cx="1179095" cy="421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C_1_3</a:t>
            </a:r>
          </a:p>
        </p:txBody>
      </p:sp>
      <p:sp>
        <p:nvSpPr>
          <p:cNvPr id="31" name="Rectangle: Rounded Corners 30">
            <a:extLst>
              <a:ext uri="{FF2B5EF4-FFF2-40B4-BE49-F238E27FC236}">
                <a16:creationId xmlns:a16="http://schemas.microsoft.com/office/drawing/2014/main" id="{46504F51-0681-4399-B6D4-9A7FD73D21DE}"/>
              </a:ext>
            </a:extLst>
          </p:cNvPr>
          <p:cNvSpPr/>
          <p:nvPr/>
        </p:nvSpPr>
        <p:spPr>
          <a:xfrm>
            <a:off x="8414086" y="2975807"/>
            <a:ext cx="1179095" cy="421167"/>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C_2_1</a:t>
            </a:r>
          </a:p>
        </p:txBody>
      </p:sp>
      <p:sp>
        <p:nvSpPr>
          <p:cNvPr id="32" name="Rectangle: Rounded Corners 31">
            <a:extLst>
              <a:ext uri="{FF2B5EF4-FFF2-40B4-BE49-F238E27FC236}">
                <a16:creationId xmlns:a16="http://schemas.microsoft.com/office/drawing/2014/main" id="{782F906B-45CF-4C6A-9716-F368D9BE380B}"/>
              </a:ext>
            </a:extLst>
          </p:cNvPr>
          <p:cNvSpPr/>
          <p:nvPr/>
        </p:nvSpPr>
        <p:spPr>
          <a:xfrm>
            <a:off x="8422108" y="3513215"/>
            <a:ext cx="1179095" cy="421167"/>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C_2_2</a:t>
            </a:r>
          </a:p>
        </p:txBody>
      </p:sp>
      <p:sp>
        <p:nvSpPr>
          <p:cNvPr id="34" name="Rectangle: Rounded Corners 33">
            <a:extLst>
              <a:ext uri="{FF2B5EF4-FFF2-40B4-BE49-F238E27FC236}">
                <a16:creationId xmlns:a16="http://schemas.microsoft.com/office/drawing/2014/main" id="{CEEAB5FC-C58E-4A8F-AE36-8EA0BFD0759A}"/>
              </a:ext>
            </a:extLst>
          </p:cNvPr>
          <p:cNvSpPr/>
          <p:nvPr/>
        </p:nvSpPr>
        <p:spPr>
          <a:xfrm>
            <a:off x="8430130" y="4074687"/>
            <a:ext cx="1179095" cy="421167"/>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C_2_3</a:t>
            </a:r>
          </a:p>
        </p:txBody>
      </p:sp>
      <p:sp>
        <p:nvSpPr>
          <p:cNvPr id="35" name="Rectangle: Rounded Corners 34">
            <a:extLst>
              <a:ext uri="{FF2B5EF4-FFF2-40B4-BE49-F238E27FC236}">
                <a16:creationId xmlns:a16="http://schemas.microsoft.com/office/drawing/2014/main" id="{E8BF6210-E862-4CA3-88C2-0435C5270D09}"/>
              </a:ext>
            </a:extLst>
          </p:cNvPr>
          <p:cNvSpPr/>
          <p:nvPr/>
        </p:nvSpPr>
        <p:spPr>
          <a:xfrm>
            <a:off x="8438152" y="4780536"/>
            <a:ext cx="1179095" cy="421167"/>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C_3_1</a:t>
            </a:r>
          </a:p>
        </p:txBody>
      </p:sp>
      <p:sp>
        <p:nvSpPr>
          <p:cNvPr id="36" name="Rectangle: Rounded Corners 35">
            <a:extLst>
              <a:ext uri="{FF2B5EF4-FFF2-40B4-BE49-F238E27FC236}">
                <a16:creationId xmlns:a16="http://schemas.microsoft.com/office/drawing/2014/main" id="{17194D8F-E637-42AB-A358-997DB52A558C}"/>
              </a:ext>
            </a:extLst>
          </p:cNvPr>
          <p:cNvSpPr/>
          <p:nvPr/>
        </p:nvSpPr>
        <p:spPr>
          <a:xfrm>
            <a:off x="8438152" y="5358052"/>
            <a:ext cx="1179095" cy="421167"/>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C_3_2</a:t>
            </a:r>
          </a:p>
        </p:txBody>
      </p:sp>
      <p:sp>
        <p:nvSpPr>
          <p:cNvPr id="37" name="Rectangle: Rounded Corners 36">
            <a:extLst>
              <a:ext uri="{FF2B5EF4-FFF2-40B4-BE49-F238E27FC236}">
                <a16:creationId xmlns:a16="http://schemas.microsoft.com/office/drawing/2014/main" id="{1F41D026-F92F-4461-9F9B-EA03AC56F96A}"/>
              </a:ext>
            </a:extLst>
          </p:cNvPr>
          <p:cNvSpPr/>
          <p:nvPr/>
        </p:nvSpPr>
        <p:spPr>
          <a:xfrm>
            <a:off x="8446174" y="5967649"/>
            <a:ext cx="1179095" cy="421167"/>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C_3_3</a:t>
            </a:r>
          </a:p>
        </p:txBody>
      </p:sp>
      <p:cxnSp>
        <p:nvCxnSpPr>
          <p:cNvPr id="39" name="Straight Arrow Connector 38">
            <a:extLst>
              <a:ext uri="{FF2B5EF4-FFF2-40B4-BE49-F238E27FC236}">
                <a16:creationId xmlns:a16="http://schemas.microsoft.com/office/drawing/2014/main" id="{B5D620DA-FB9E-467F-A46E-CC407027C1ED}"/>
              </a:ext>
            </a:extLst>
          </p:cNvPr>
          <p:cNvCxnSpPr>
            <a:endCxn id="12" idx="1"/>
          </p:cNvCxnSpPr>
          <p:nvPr/>
        </p:nvCxnSpPr>
        <p:spPr>
          <a:xfrm flipV="1">
            <a:off x="6096000" y="1293428"/>
            <a:ext cx="2326105" cy="820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B9F955D-C1DF-4E4B-AA6C-981DC674C5D3}"/>
              </a:ext>
            </a:extLst>
          </p:cNvPr>
          <p:cNvCxnSpPr/>
          <p:nvPr/>
        </p:nvCxnSpPr>
        <p:spPr>
          <a:xfrm flipV="1">
            <a:off x="6128085" y="1825625"/>
            <a:ext cx="2286001" cy="287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C09C8ED-58A4-4544-A63C-D608D696F213}"/>
              </a:ext>
            </a:extLst>
          </p:cNvPr>
          <p:cNvCxnSpPr>
            <a:cxnSpLocks/>
            <a:endCxn id="30" idx="1"/>
          </p:cNvCxnSpPr>
          <p:nvPr/>
        </p:nvCxnSpPr>
        <p:spPr>
          <a:xfrm>
            <a:off x="6104022" y="2195793"/>
            <a:ext cx="2326105" cy="3088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74291BB-F07A-4723-8FAE-94F1B3D27431}"/>
              </a:ext>
            </a:extLst>
          </p:cNvPr>
          <p:cNvCxnSpPr>
            <a:endCxn id="31" idx="1"/>
          </p:cNvCxnSpPr>
          <p:nvPr/>
        </p:nvCxnSpPr>
        <p:spPr>
          <a:xfrm flipV="1">
            <a:off x="6128085" y="3186391"/>
            <a:ext cx="2286001" cy="7069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D576457-5B28-40A2-9E51-655576B4A6AF}"/>
              </a:ext>
            </a:extLst>
          </p:cNvPr>
          <p:cNvCxnSpPr>
            <a:endCxn id="32" idx="1"/>
          </p:cNvCxnSpPr>
          <p:nvPr/>
        </p:nvCxnSpPr>
        <p:spPr>
          <a:xfrm flipV="1">
            <a:off x="6152148" y="3723799"/>
            <a:ext cx="2269960" cy="1443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442D162-813B-4F92-8005-F77A01838574}"/>
              </a:ext>
            </a:extLst>
          </p:cNvPr>
          <p:cNvCxnSpPr>
            <a:stCxn id="5" idx="6"/>
            <a:endCxn id="34" idx="1"/>
          </p:cNvCxnSpPr>
          <p:nvPr/>
        </p:nvCxnSpPr>
        <p:spPr>
          <a:xfrm>
            <a:off x="6104022" y="3928727"/>
            <a:ext cx="2326108" cy="3565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5BCB54-6BAC-40AA-B230-8E6B8E8D9A11}"/>
              </a:ext>
            </a:extLst>
          </p:cNvPr>
          <p:cNvCxnSpPr>
            <a:endCxn id="35" idx="1"/>
          </p:cNvCxnSpPr>
          <p:nvPr/>
        </p:nvCxnSpPr>
        <p:spPr>
          <a:xfrm flipV="1">
            <a:off x="6152148" y="4991120"/>
            <a:ext cx="2286004" cy="573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5045EFF-EDAF-4DEB-94AA-C5415B05B22C}"/>
              </a:ext>
            </a:extLst>
          </p:cNvPr>
          <p:cNvCxnSpPr>
            <a:endCxn id="36" idx="1"/>
          </p:cNvCxnSpPr>
          <p:nvPr/>
        </p:nvCxnSpPr>
        <p:spPr>
          <a:xfrm>
            <a:off x="6192255" y="5564572"/>
            <a:ext cx="2245897" cy="4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7A96838-38E9-4FD5-A43F-0480EB78FDD7}"/>
              </a:ext>
            </a:extLst>
          </p:cNvPr>
          <p:cNvCxnSpPr/>
          <p:nvPr/>
        </p:nvCxnSpPr>
        <p:spPr>
          <a:xfrm>
            <a:off x="6160170" y="5564572"/>
            <a:ext cx="2302045" cy="612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9" name="Content Placeholder 57" descr="Users">
            <a:extLst>
              <a:ext uri="{FF2B5EF4-FFF2-40B4-BE49-F238E27FC236}">
                <a16:creationId xmlns:a16="http://schemas.microsoft.com/office/drawing/2014/main" id="{02703ABD-7460-4CAC-AF02-4BE2FC1FE2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9560" y="3407739"/>
            <a:ext cx="914400" cy="914400"/>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pic>
      <p:pic>
        <p:nvPicPr>
          <p:cNvPr id="60" name="Content Placeholder 57" descr="Users">
            <a:extLst>
              <a:ext uri="{FF2B5EF4-FFF2-40B4-BE49-F238E27FC236}">
                <a16:creationId xmlns:a16="http://schemas.microsoft.com/office/drawing/2014/main" id="{F40DE443-AA53-4EDC-957B-92276744E2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7582" y="5003925"/>
            <a:ext cx="914400" cy="914400"/>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pic>
      <p:cxnSp>
        <p:nvCxnSpPr>
          <p:cNvPr id="62" name="Straight Arrow Connector 61">
            <a:extLst>
              <a:ext uri="{FF2B5EF4-FFF2-40B4-BE49-F238E27FC236}">
                <a16:creationId xmlns:a16="http://schemas.microsoft.com/office/drawing/2014/main" id="{A43C4797-E57B-46C9-982D-B6A0AC3D23A6}"/>
              </a:ext>
            </a:extLst>
          </p:cNvPr>
          <p:cNvCxnSpPr>
            <a:cxnSpLocks/>
          </p:cNvCxnSpPr>
          <p:nvPr/>
        </p:nvCxnSpPr>
        <p:spPr>
          <a:xfrm rot="180000" flipV="1">
            <a:off x="3858127" y="2236286"/>
            <a:ext cx="1435768" cy="805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872D10B-F0C6-459C-A86F-94E33FDAF50D}"/>
              </a:ext>
            </a:extLst>
          </p:cNvPr>
          <p:cNvCxnSpPr>
            <a:cxnSpLocks/>
          </p:cNvCxnSpPr>
          <p:nvPr/>
        </p:nvCxnSpPr>
        <p:spPr>
          <a:xfrm rot="180000" flipV="1">
            <a:off x="3866149" y="3880601"/>
            <a:ext cx="1435768" cy="8059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F2ACCA9-AF89-432B-89C4-93B3EF7ADBEC}"/>
              </a:ext>
            </a:extLst>
          </p:cNvPr>
          <p:cNvCxnSpPr>
            <a:cxnSpLocks/>
          </p:cNvCxnSpPr>
          <p:nvPr/>
        </p:nvCxnSpPr>
        <p:spPr>
          <a:xfrm rot="180000" flipV="1">
            <a:off x="3898234" y="5428660"/>
            <a:ext cx="1435768" cy="8059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6C83D4D-2784-44FE-A632-427EBA5E6BD2}"/>
              </a:ext>
            </a:extLst>
          </p:cNvPr>
          <p:cNvSpPr txBox="1"/>
          <p:nvPr/>
        </p:nvSpPr>
        <p:spPr>
          <a:xfrm>
            <a:off x="2285999" y="1461869"/>
            <a:ext cx="2326105" cy="369332"/>
          </a:xfrm>
          <a:prstGeom prst="rect">
            <a:avLst/>
          </a:prstGeom>
          <a:noFill/>
        </p:spPr>
        <p:txBody>
          <a:bodyPr wrap="square" rtlCol="0">
            <a:spAutoFit/>
          </a:bodyPr>
          <a:lstStyle/>
          <a:p>
            <a:pPr algn="ctr"/>
            <a:r>
              <a:rPr lang="en-IN" dirty="0"/>
              <a:t>Contexts</a:t>
            </a:r>
          </a:p>
        </p:txBody>
      </p:sp>
      <p:sp>
        <p:nvSpPr>
          <p:cNvPr id="67" name="TextBox 66">
            <a:extLst>
              <a:ext uri="{FF2B5EF4-FFF2-40B4-BE49-F238E27FC236}">
                <a16:creationId xmlns:a16="http://schemas.microsoft.com/office/drawing/2014/main" id="{96B2CFAB-F423-4AB1-A2DC-0395E702C162}"/>
              </a:ext>
            </a:extLst>
          </p:cNvPr>
          <p:cNvSpPr txBox="1"/>
          <p:nvPr/>
        </p:nvSpPr>
        <p:spPr>
          <a:xfrm>
            <a:off x="7876677" y="531430"/>
            <a:ext cx="2326105" cy="369332"/>
          </a:xfrm>
          <a:prstGeom prst="rect">
            <a:avLst/>
          </a:prstGeom>
          <a:noFill/>
        </p:spPr>
        <p:txBody>
          <a:bodyPr wrap="square" rtlCol="0">
            <a:spAutoFit/>
          </a:bodyPr>
          <a:lstStyle/>
          <a:p>
            <a:pPr algn="ctr"/>
            <a:r>
              <a:rPr lang="en-IN" dirty="0"/>
              <a:t>Arms</a:t>
            </a:r>
          </a:p>
        </p:txBody>
      </p:sp>
    </p:spTree>
    <p:extLst>
      <p:ext uri="{BB962C8B-B14F-4D97-AF65-F5344CB8AC3E}">
        <p14:creationId xmlns:p14="http://schemas.microsoft.com/office/powerpoint/2010/main" val="776498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70075BC-E069-4A46-877F-6B1773DE3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1652" y="1038890"/>
            <a:ext cx="5808695" cy="5571067"/>
          </a:xfrm>
          <a:prstGeom prst="rect">
            <a:avLst/>
          </a:prstGeom>
          <a:solidFill>
            <a:schemeClr val="bg1">
              <a:alpha val="16000"/>
            </a:schemeClr>
          </a:solidFill>
          <a:ln w="38100">
            <a:solidFill>
              <a:srgbClr val="002060"/>
            </a:solidFill>
          </a:ln>
        </p:spPr>
      </p:pic>
      <p:sp>
        <p:nvSpPr>
          <p:cNvPr id="6" name="Rectangle: Rounded Corners 5">
            <a:extLst>
              <a:ext uri="{FF2B5EF4-FFF2-40B4-BE49-F238E27FC236}">
                <a16:creationId xmlns:a16="http://schemas.microsoft.com/office/drawing/2014/main" id="{F4B8FBEA-4FA6-4593-997C-9F0E861D9564}"/>
              </a:ext>
            </a:extLst>
          </p:cNvPr>
          <p:cNvSpPr/>
          <p:nvPr/>
        </p:nvSpPr>
        <p:spPr>
          <a:xfrm>
            <a:off x="4493172" y="2886376"/>
            <a:ext cx="2033752" cy="236482"/>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EFF0290-2CB9-4189-92B7-63B607504673}"/>
              </a:ext>
            </a:extLst>
          </p:cNvPr>
          <p:cNvSpPr/>
          <p:nvPr/>
        </p:nvSpPr>
        <p:spPr>
          <a:xfrm>
            <a:off x="5213134" y="3122858"/>
            <a:ext cx="2033752" cy="215464"/>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72A2D0B-D112-499F-9B99-7F3592727FA0}"/>
              </a:ext>
            </a:extLst>
          </p:cNvPr>
          <p:cNvSpPr txBox="1"/>
          <p:nvPr/>
        </p:nvSpPr>
        <p:spPr>
          <a:xfrm>
            <a:off x="9159766" y="1861610"/>
            <a:ext cx="2664372" cy="923330"/>
          </a:xfrm>
          <a:prstGeom prst="rect">
            <a:avLst/>
          </a:prstGeom>
          <a:noFill/>
        </p:spPr>
        <p:txBody>
          <a:bodyPr wrap="square" rtlCol="0">
            <a:spAutoFit/>
          </a:bodyPr>
          <a:lstStyle/>
          <a:p>
            <a:r>
              <a:rPr lang="en-IN" dirty="0"/>
              <a:t>Find a content item which has the maximum expected payoff.</a:t>
            </a:r>
          </a:p>
        </p:txBody>
      </p:sp>
      <p:sp>
        <p:nvSpPr>
          <p:cNvPr id="9" name="TextBox 8">
            <a:extLst>
              <a:ext uri="{FF2B5EF4-FFF2-40B4-BE49-F238E27FC236}">
                <a16:creationId xmlns:a16="http://schemas.microsoft.com/office/drawing/2014/main" id="{05387A83-283D-482A-8ABA-EB9EB081B46E}"/>
              </a:ext>
            </a:extLst>
          </p:cNvPr>
          <p:cNvSpPr txBox="1"/>
          <p:nvPr/>
        </p:nvSpPr>
        <p:spPr>
          <a:xfrm>
            <a:off x="9201809" y="3180658"/>
            <a:ext cx="2664372" cy="646331"/>
          </a:xfrm>
          <a:prstGeom prst="rect">
            <a:avLst/>
          </a:prstGeom>
          <a:noFill/>
        </p:spPr>
        <p:txBody>
          <a:bodyPr wrap="square" rtlCol="0">
            <a:spAutoFit/>
          </a:bodyPr>
          <a:lstStyle/>
          <a:p>
            <a:r>
              <a:rPr lang="en-IN" dirty="0"/>
              <a:t>Decide whether or not to skip to the next topic.</a:t>
            </a:r>
          </a:p>
        </p:txBody>
      </p:sp>
      <p:cxnSp>
        <p:nvCxnSpPr>
          <p:cNvPr id="11" name="Connector: Curved 10">
            <a:extLst>
              <a:ext uri="{FF2B5EF4-FFF2-40B4-BE49-F238E27FC236}">
                <a16:creationId xmlns:a16="http://schemas.microsoft.com/office/drawing/2014/main" id="{7AEA4C17-0BC8-47CC-B1A4-2783034B47F2}"/>
              </a:ext>
            </a:extLst>
          </p:cNvPr>
          <p:cNvCxnSpPr>
            <a:cxnSpLocks/>
          </p:cNvCxnSpPr>
          <p:nvPr/>
        </p:nvCxnSpPr>
        <p:spPr>
          <a:xfrm flipV="1">
            <a:off x="6537437" y="2192694"/>
            <a:ext cx="2664372" cy="7436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2AEE6F6A-EB1D-4676-BD33-245BCDE3CBA9}"/>
              </a:ext>
            </a:extLst>
          </p:cNvPr>
          <p:cNvCxnSpPr>
            <a:endCxn id="9" idx="1"/>
          </p:cNvCxnSpPr>
          <p:nvPr/>
        </p:nvCxnSpPr>
        <p:spPr>
          <a:xfrm>
            <a:off x="7246886" y="3338322"/>
            <a:ext cx="1954923" cy="1655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F0C3347F-E1E2-4AF4-AEE3-5E071D5620DB}"/>
              </a:ext>
            </a:extLst>
          </p:cNvPr>
          <p:cNvSpPr/>
          <p:nvPr/>
        </p:nvSpPr>
        <p:spPr>
          <a:xfrm>
            <a:off x="3820514" y="4252723"/>
            <a:ext cx="2033752" cy="430922"/>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2435BAC-381A-40B9-9D7F-602792DF58A2}"/>
              </a:ext>
            </a:extLst>
          </p:cNvPr>
          <p:cNvSpPr txBox="1"/>
          <p:nvPr/>
        </p:nvSpPr>
        <p:spPr>
          <a:xfrm>
            <a:off x="9196552" y="4357822"/>
            <a:ext cx="2664372" cy="923330"/>
          </a:xfrm>
          <a:prstGeom prst="rect">
            <a:avLst/>
          </a:prstGeom>
          <a:noFill/>
        </p:spPr>
        <p:txBody>
          <a:bodyPr wrap="square" rtlCol="0">
            <a:spAutoFit/>
          </a:bodyPr>
          <a:lstStyle/>
          <a:p>
            <a:r>
              <a:rPr lang="en-IN" dirty="0"/>
              <a:t>Update the arm parameters  based on students feedback</a:t>
            </a:r>
          </a:p>
        </p:txBody>
      </p:sp>
      <p:cxnSp>
        <p:nvCxnSpPr>
          <p:cNvPr id="18" name="Connector: Curved 17">
            <a:extLst>
              <a:ext uri="{FF2B5EF4-FFF2-40B4-BE49-F238E27FC236}">
                <a16:creationId xmlns:a16="http://schemas.microsoft.com/office/drawing/2014/main" id="{8051799F-1EF8-4368-A494-8BF0D652EAC2}"/>
              </a:ext>
            </a:extLst>
          </p:cNvPr>
          <p:cNvCxnSpPr>
            <a:cxnSpLocks/>
            <a:endCxn id="17" idx="1"/>
          </p:cNvCxnSpPr>
          <p:nvPr/>
        </p:nvCxnSpPr>
        <p:spPr>
          <a:xfrm>
            <a:off x="5901553" y="4460351"/>
            <a:ext cx="3294999" cy="35913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1662B0E-9525-4663-83EC-FDF58EFA252B}"/>
              </a:ext>
            </a:extLst>
          </p:cNvPr>
          <p:cNvSpPr txBox="1"/>
          <p:nvPr/>
        </p:nvSpPr>
        <p:spPr>
          <a:xfrm>
            <a:off x="9191296" y="5519223"/>
            <a:ext cx="2664372" cy="369332"/>
          </a:xfrm>
          <a:prstGeom prst="rect">
            <a:avLst/>
          </a:prstGeom>
          <a:noFill/>
        </p:spPr>
        <p:txBody>
          <a:bodyPr wrap="square" rtlCol="0">
            <a:spAutoFit/>
          </a:bodyPr>
          <a:lstStyle/>
          <a:p>
            <a:r>
              <a:rPr lang="en-IN" dirty="0"/>
              <a:t>Train skip classifier</a:t>
            </a:r>
          </a:p>
        </p:txBody>
      </p:sp>
      <p:cxnSp>
        <p:nvCxnSpPr>
          <p:cNvPr id="29" name="Connector: Curved 28">
            <a:extLst>
              <a:ext uri="{FF2B5EF4-FFF2-40B4-BE49-F238E27FC236}">
                <a16:creationId xmlns:a16="http://schemas.microsoft.com/office/drawing/2014/main" id="{F4EB8F22-0D24-41BA-9AD3-0ED146E9A628}"/>
              </a:ext>
            </a:extLst>
          </p:cNvPr>
          <p:cNvCxnSpPr>
            <a:cxnSpLocks/>
            <a:endCxn id="28" idx="1"/>
          </p:cNvCxnSpPr>
          <p:nvPr/>
        </p:nvCxnSpPr>
        <p:spPr>
          <a:xfrm>
            <a:off x="5864772" y="4967430"/>
            <a:ext cx="3326524" cy="73645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9CA381DD-12A4-4998-A664-4E273A672353}"/>
              </a:ext>
            </a:extLst>
          </p:cNvPr>
          <p:cNvSpPr/>
          <p:nvPr/>
        </p:nvSpPr>
        <p:spPr>
          <a:xfrm>
            <a:off x="3831023" y="4673143"/>
            <a:ext cx="2033752" cy="430922"/>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7A9E6E7-B887-4630-B2D7-1A4A65593CC8}"/>
              </a:ext>
            </a:extLst>
          </p:cNvPr>
          <p:cNvSpPr txBox="1"/>
          <p:nvPr/>
        </p:nvSpPr>
        <p:spPr>
          <a:xfrm>
            <a:off x="801768" y="101319"/>
            <a:ext cx="10588462" cy="769441"/>
          </a:xfrm>
          <a:prstGeom prst="rect">
            <a:avLst/>
          </a:prstGeom>
          <a:noFill/>
        </p:spPr>
        <p:txBody>
          <a:bodyPr wrap="square" rtlCol="0">
            <a:spAutoFit/>
          </a:bodyPr>
          <a:lstStyle/>
          <a:p>
            <a:r>
              <a:rPr lang="en-IN" sz="4400" dirty="0">
                <a:latin typeface="+mj-lt"/>
              </a:rPr>
              <a:t>Learning Algorithm</a:t>
            </a:r>
          </a:p>
        </p:txBody>
      </p:sp>
      <p:sp>
        <p:nvSpPr>
          <p:cNvPr id="3" name="Oval 2">
            <a:extLst>
              <a:ext uri="{FF2B5EF4-FFF2-40B4-BE49-F238E27FC236}">
                <a16:creationId xmlns:a16="http://schemas.microsoft.com/office/drawing/2014/main" id="{A9E882F3-B0F6-4275-A4A2-C754EAE22D89}"/>
              </a:ext>
            </a:extLst>
          </p:cNvPr>
          <p:cNvSpPr/>
          <p:nvPr/>
        </p:nvSpPr>
        <p:spPr>
          <a:xfrm>
            <a:off x="7363326" y="2192694"/>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1</a:t>
            </a:r>
          </a:p>
        </p:txBody>
      </p:sp>
      <p:sp>
        <p:nvSpPr>
          <p:cNvPr id="19" name="Oval 18">
            <a:extLst>
              <a:ext uri="{FF2B5EF4-FFF2-40B4-BE49-F238E27FC236}">
                <a16:creationId xmlns:a16="http://schemas.microsoft.com/office/drawing/2014/main" id="{0834567D-0CD8-4133-A535-B69673BA7B63}"/>
              </a:ext>
            </a:extLst>
          </p:cNvPr>
          <p:cNvSpPr/>
          <p:nvPr/>
        </p:nvSpPr>
        <p:spPr>
          <a:xfrm>
            <a:off x="7844588" y="2866458"/>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3</a:t>
            </a:r>
          </a:p>
        </p:txBody>
      </p:sp>
      <p:sp>
        <p:nvSpPr>
          <p:cNvPr id="20" name="Oval 19">
            <a:extLst>
              <a:ext uri="{FF2B5EF4-FFF2-40B4-BE49-F238E27FC236}">
                <a16:creationId xmlns:a16="http://schemas.microsoft.com/office/drawing/2014/main" id="{B868B026-EF37-44F2-BF89-B4A8F848E312}"/>
              </a:ext>
            </a:extLst>
          </p:cNvPr>
          <p:cNvSpPr/>
          <p:nvPr/>
        </p:nvSpPr>
        <p:spPr>
          <a:xfrm>
            <a:off x="7451557" y="4045561"/>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6</a:t>
            </a:r>
          </a:p>
        </p:txBody>
      </p:sp>
      <p:sp>
        <p:nvSpPr>
          <p:cNvPr id="21" name="Oval 20">
            <a:extLst>
              <a:ext uri="{FF2B5EF4-FFF2-40B4-BE49-F238E27FC236}">
                <a16:creationId xmlns:a16="http://schemas.microsoft.com/office/drawing/2014/main" id="{8B1B6718-7C44-4FF3-82FC-13AF925DF4B0}"/>
              </a:ext>
            </a:extLst>
          </p:cNvPr>
          <p:cNvSpPr/>
          <p:nvPr/>
        </p:nvSpPr>
        <p:spPr>
          <a:xfrm>
            <a:off x="7603957" y="4967980"/>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7</a:t>
            </a:r>
          </a:p>
        </p:txBody>
      </p:sp>
      <p:sp>
        <p:nvSpPr>
          <p:cNvPr id="22" name="Rectangle: Rounded Corners 21">
            <a:extLst>
              <a:ext uri="{FF2B5EF4-FFF2-40B4-BE49-F238E27FC236}">
                <a16:creationId xmlns:a16="http://schemas.microsoft.com/office/drawing/2014/main" id="{8129EF03-ADC4-4C11-8BBE-6703671A9E14}"/>
              </a:ext>
            </a:extLst>
          </p:cNvPr>
          <p:cNvSpPr/>
          <p:nvPr/>
        </p:nvSpPr>
        <p:spPr>
          <a:xfrm>
            <a:off x="3458456" y="2205581"/>
            <a:ext cx="2196108" cy="345113"/>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99A9F33-15AC-48A0-9248-2EDA0C57192F}"/>
              </a:ext>
            </a:extLst>
          </p:cNvPr>
          <p:cNvSpPr txBox="1"/>
          <p:nvPr/>
        </p:nvSpPr>
        <p:spPr>
          <a:xfrm>
            <a:off x="401053" y="2053389"/>
            <a:ext cx="2589137" cy="923330"/>
          </a:xfrm>
          <a:prstGeom prst="rect">
            <a:avLst/>
          </a:prstGeom>
          <a:noFill/>
        </p:spPr>
        <p:txBody>
          <a:bodyPr wrap="square" rtlCol="0">
            <a:spAutoFit/>
          </a:bodyPr>
          <a:lstStyle/>
          <a:p>
            <a:r>
              <a:rPr lang="en-IN" dirty="0"/>
              <a:t>Student preference vector + Content items properties</a:t>
            </a:r>
          </a:p>
        </p:txBody>
      </p:sp>
    </p:spTree>
    <p:extLst>
      <p:ext uri="{BB962C8B-B14F-4D97-AF65-F5344CB8AC3E}">
        <p14:creationId xmlns:p14="http://schemas.microsoft.com/office/powerpoint/2010/main" val="4187242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screenshot of a cell phone&#10;&#10;Description automatically generated">
            <a:extLst>
              <a:ext uri="{FF2B5EF4-FFF2-40B4-BE49-F238E27FC236}">
                <a16:creationId xmlns:a16="http://schemas.microsoft.com/office/drawing/2014/main" id="{CBAF3B34-6314-4805-A76A-5AEDE07A84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0394" y="964746"/>
            <a:ext cx="4846828" cy="5571067"/>
          </a:xfrm>
          <a:prstGeom prst="rect">
            <a:avLst/>
          </a:prstGeom>
        </p:spPr>
      </p:pic>
      <p:sp>
        <p:nvSpPr>
          <p:cNvPr id="2" name="TextBox 1">
            <a:extLst>
              <a:ext uri="{FF2B5EF4-FFF2-40B4-BE49-F238E27FC236}">
                <a16:creationId xmlns:a16="http://schemas.microsoft.com/office/drawing/2014/main" id="{A24BC11F-AC02-468B-BE6E-723E36D8E409}"/>
              </a:ext>
            </a:extLst>
          </p:cNvPr>
          <p:cNvSpPr txBox="1"/>
          <p:nvPr/>
        </p:nvSpPr>
        <p:spPr>
          <a:xfrm>
            <a:off x="1853514" y="197708"/>
            <a:ext cx="9020432" cy="769441"/>
          </a:xfrm>
          <a:prstGeom prst="rect">
            <a:avLst/>
          </a:prstGeom>
          <a:noFill/>
        </p:spPr>
        <p:txBody>
          <a:bodyPr wrap="square" rtlCol="0">
            <a:spAutoFit/>
          </a:bodyPr>
          <a:lstStyle/>
          <a:p>
            <a:r>
              <a:rPr lang="en-IN" sz="4400" dirty="0">
                <a:latin typeface="+mj-lt"/>
              </a:rPr>
              <a:t>Learning Algorithm</a:t>
            </a:r>
          </a:p>
        </p:txBody>
      </p:sp>
      <p:sp>
        <p:nvSpPr>
          <p:cNvPr id="3" name="TextBox 2">
            <a:extLst>
              <a:ext uri="{FF2B5EF4-FFF2-40B4-BE49-F238E27FC236}">
                <a16:creationId xmlns:a16="http://schemas.microsoft.com/office/drawing/2014/main" id="{B3DA30ED-56A8-41C4-8A73-C411FD64C514}"/>
              </a:ext>
            </a:extLst>
          </p:cNvPr>
          <p:cNvSpPr txBox="1"/>
          <p:nvPr/>
        </p:nvSpPr>
        <p:spPr>
          <a:xfrm>
            <a:off x="5935579" y="1155032"/>
            <a:ext cx="4331368" cy="646331"/>
          </a:xfrm>
          <a:prstGeom prst="rect">
            <a:avLst/>
          </a:prstGeom>
          <a:noFill/>
        </p:spPr>
        <p:txBody>
          <a:bodyPr wrap="square" rtlCol="0">
            <a:spAutoFit/>
          </a:bodyPr>
          <a:lstStyle/>
          <a:p>
            <a:r>
              <a:rPr lang="en-IN" dirty="0"/>
              <a:t>Is the student not likely to understand the current topic.</a:t>
            </a:r>
          </a:p>
        </p:txBody>
      </p:sp>
      <p:sp>
        <p:nvSpPr>
          <p:cNvPr id="5" name="TextBox 4">
            <a:extLst>
              <a:ext uri="{FF2B5EF4-FFF2-40B4-BE49-F238E27FC236}">
                <a16:creationId xmlns:a16="http://schemas.microsoft.com/office/drawing/2014/main" id="{598BBF0D-BEF8-4564-8260-285BEDF40B5C}"/>
              </a:ext>
            </a:extLst>
          </p:cNvPr>
          <p:cNvSpPr txBox="1"/>
          <p:nvPr/>
        </p:nvSpPr>
        <p:spPr>
          <a:xfrm>
            <a:off x="5959642" y="2558716"/>
            <a:ext cx="5205663" cy="646331"/>
          </a:xfrm>
          <a:prstGeom prst="rect">
            <a:avLst/>
          </a:prstGeom>
          <a:noFill/>
        </p:spPr>
        <p:txBody>
          <a:bodyPr wrap="square" rtlCol="0">
            <a:spAutoFit/>
          </a:bodyPr>
          <a:lstStyle/>
          <a:p>
            <a:r>
              <a:rPr lang="en-IN" dirty="0"/>
              <a:t>From context and content items for a topic present a content item a student is most likely to understand.</a:t>
            </a:r>
          </a:p>
        </p:txBody>
      </p:sp>
      <p:sp>
        <p:nvSpPr>
          <p:cNvPr id="6" name="TextBox 5">
            <a:extLst>
              <a:ext uri="{FF2B5EF4-FFF2-40B4-BE49-F238E27FC236}">
                <a16:creationId xmlns:a16="http://schemas.microsoft.com/office/drawing/2014/main" id="{E1267459-25EB-483D-99B3-22BE41D9BCA4}"/>
              </a:ext>
            </a:extLst>
          </p:cNvPr>
          <p:cNvSpPr txBox="1"/>
          <p:nvPr/>
        </p:nvSpPr>
        <p:spPr>
          <a:xfrm>
            <a:off x="5983707" y="4042611"/>
            <a:ext cx="4331368" cy="646331"/>
          </a:xfrm>
          <a:prstGeom prst="rect">
            <a:avLst/>
          </a:prstGeom>
          <a:noFill/>
        </p:spPr>
        <p:txBody>
          <a:bodyPr wrap="square" rtlCol="0">
            <a:spAutoFit/>
          </a:bodyPr>
          <a:lstStyle/>
          <a:p>
            <a:r>
              <a:rPr lang="en-IN" dirty="0"/>
              <a:t>Are we confident enough that a student is unlikely to understand the current topic.</a:t>
            </a:r>
          </a:p>
        </p:txBody>
      </p:sp>
      <p:sp>
        <p:nvSpPr>
          <p:cNvPr id="7" name="TextBox 6">
            <a:extLst>
              <a:ext uri="{FF2B5EF4-FFF2-40B4-BE49-F238E27FC236}">
                <a16:creationId xmlns:a16="http://schemas.microsoft.com/office/drawing/2014/main" id="{6D247A5B-7DE7-469A-84C5-9FE34B9F953A}"/>
              </a:ext>
            </a:extLst>
          </p:cNvPr>
          <p:cNvSpPr txBox="1"/>
          <p:nvPr/>
        </p:nvSpPr>
        <p:spPr>
          <a:xfrm>
            <a:off x="5975687" y="5221705"/>
            <a:ext cx="4331368" cy="646331"/>
          </a:xfrm>
          <a:prstGeom prst="rect">
            <a:avLst/>
          </a:prstGeom>
          <a:noFill/>
        </p:spPr>
        <p:txBody>
          <a:bodyPr wrap="square" rtlCol="0">
            <a:spAutoFit/>
          </a:bodyPr>
          <a:lstStyle/>
          <a:p>
            <a:r>
              <a:rPr lang="en-IN" dirty="0"/>
              <a:t>Train the skip classifier to make better predictions</a:t>
            </a:r>
          </a:p>
        </p:txBody>
      </p:sp>
      <p:cxnSp>
        <p:nvCxnSpPr>
          <p:cNvPr id="8" name="Connector: Curved 7">
            <a:extLst>
              <a:ext uri="{FF2B5EF4-FFF2-40B4-BE49-F238E27FC236}">
                <a16:creationId xmlns:a16="http://schemas.microsoft.com/office/drawing/2014/main" id="{C2DC6671-AD50-44BF-8919-C05A5A49AF23}"/>
              </a:ext>
            </a:extLst>
          </p:cNvPr>
          <p:cNvCxnSpPr>
            <a:endCxn id="3" idx="1"/>
          </p:cNvCxnSpPr>
          <p:nvPr/>
        </p:nvCxnSpPr>
        <p:spPr>
          <a:xfrm flipV="1">
            <a:off x="3850105" y="1478198"/>
            <a:ext cx="2085474" cy="3231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D707C653-CE41-48AB-A02B-9D9BE6ABF9DB}"/>
              </a:ext>
            </a:extLst>
          </p:cNvPr>
          <p:cNvCxnSpPr/>
          <p:nvPr/>
        </p:nvCxnSpPr>
        <p:spPr>
          <a:xfrm flipV="1">
            <a:off x="3761875" y="2833754"/>
            <a:ext cx="2085474" cy="3231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A222A1A-FAA3-4B17-A39B-0C4242D09D8F}"/>
              </a:ext>
            </a:extLst>
          </p:cNvPr>
          <p:cNvCxnSpPr/>
          <p:nvPr/>
        </p:nvCxnSpPr>
        <p:spPr>
          <a:xfrm flipV="1">
            <a:off x="3785939" y="4349731"/>
            <a:ext cx="2085474" cy="3231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0B5B7963-51AA-4455-9D48-BE23681FC9BE}"/>
              </a:ext>
            </a:extLst>
          </p:cNvPr>
          <p:cNvCxnSpPr/>
          <p:nvPr/>
        </p:nvCxnSpPr>
        <p:spPr>
          <a:xfrm flipV="1">
            <a:off x="3826045" y="5400486"/>
            <a:ext cx="2085474" cy="3231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2BC673F-7325-4F03-B8ED-79941E8672DD}"/>
              </a:ext>
            </a:extLst>
          </p:cNvPr>
          <p:cNvSpPr/>
          <p:nvPr/>
        </p:nvSpPr>
        <p:spPr>
          <a:xfrm>
            <a:off x="4475745" y="2529576"/>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2</a:t>
            </a:r>
          </a:p>
        </p:txBody>
      </p:sp>
      <p:sp>
        <p:nvSpPr>
          <p:cNvPr id="15" name="Oval 14">
            <a:extLst>
              <a:ext uri="{FF2B5EF4-FFF2-40B4-BE49-F238E27FC236}">
                <a16:creationId xmlns:a16="http://schemas.microsoft.com/office/drawing/2014/main" id="{CC78E875-F460-4113-87A8-8D7DE1AF3B5E}"/>
              </a:ext>
            </a:extLst>
          </p:cNvPr>
          <p:cNvSpPr/>
          <p:nvPr/>
        </p:nvSpPr>
        <p:spPr>
          <a:xfrm>
            <a:off x="4467725" y="1206111"/>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4</a:t>
            </a:r>
          </a:p>
        </p:txBody>
      </p:sp>
      <p:sp>
        <p:nvSpPr>
          <p:cNvPr id="16" name="Oval 15">
            <a:extLst>
              <a:ext uri="{FF2B5EF4-FFF2-40B4-BE49-F238E27FC236}">
                <a16:creationId xmlns:a16="http://schemas.microsoft.com/office/drawing/2014/main" id="{7F2D6495-3835-4F70-94C6-A5B0A9C74F13}"/>
              </a:ext>
            </a:extLst>
          </p:cNvPr>
          <p:cNvSpPr/>
          <p:nvPr/>
        </p:nvSpPr>
        <p:spPr>
          <a:xfrm>
            <a:off x="4443663" y="4005460"/>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5</a:t>
            </a:r>
          </a:p>
        </p:txBody>
      </p:sp>
      <p:sp>
        <p:nvSpPr>
          <p:cNvPr id="17" name="Oval 16">
            <a:extLst>
              <a:ext uri="{FF2B5EF4-FFF2-40B4-BE49-F238E27FC236}">
                <a16:creationId xmlns:a16="http://schemas.microsoft.com/office/drawing/2014/main" id="{8C589FFE-3948-4190-9F95-C1EDBE86298B}"/>
              </a:ext>
            </a:extLst>
          </p:cNvPr>
          <p:cNvSpPr/>
          <p:nvPr/>
        </p:nvSpPr>
        <p:spPr>
          <a:xfrm>
            <a:off x="4427619" y="5176526"/>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8</a:t>
            </a:r>
          </a:p>
        </p:txBody>
      </p:sp>
    </p:spTree>
    <p:extLst>
      <p:ext uri="{BB962C8B-B14F-4D97-AF65-F5344CB8AC3E}">
        <p14:creationId xmlns:p14="http://schemas.microsoft.com/office/powerpoint/2010/main" val="2137474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6B8C-789A-4FE1-8C65-192AD98A0D56}"/>
              </a:ext>
            </a:extLst>
          </p:cNvPr>
          <p:cNvSpPr>
            <a:spLocks noGrp="1"/>
          </p:cNvSpPr>
          <p:nvPr>
            <p:ph type="title"/>
          </p:nvPr>
        </p:nvSpPr>
        <p:spPr/>
        <p:txBody>
          <a:bodyPr/>
          <a:lstStyle/>
          <a:p>
            <a:r>
              <a:rPr lang="en-IN" dirty="0"/>
              <a:t>Skip Topics</a:t>
            </a:r>
          </a:p>
        </p:txBody>
      </p:sp>
      <p:sp>
        <p:nvSpPr>
          <p:cNvPr id="3" name="Content Placeholder 2">
            <a:extLst>
              <a:ext uri="{FF2B5EF4-FFF2-40B4-BE49-F238E27FC236}">
                <a16:creationId xmlns:a16="http://schemas.microsoft.com/office/drawing/2014/main" id="{2F67ACF2-5E87-462B-ACD8-B1F9F188728D}"/>
              </a:ext>
            </a:extLst>
          </p:cNvPr>
          <p:cNvSpPr>
            <a:spLocks noGrp="1"/>
          </p:cNvSpPr>
          <p:nvPr>
            <p:ph idx="1"/>
          </p:nvPr>
        </p:nvSpPr>
        <p:spPr/>
        <p:txBody>
          <a:bodyPr>
            <a:normAutofit fontScale="92500" lnSpcReduction="10000"/>
          </a:bodyPr>
          <a:lstStyle/>
          <a:p>
            <a:r>
              <a:rPr lang="en-IN" dirty="0"/>
              <a:t>Use current topic </a:t>
            </a:r>
            <a:r>
              <a:rPr lang="en-IN" dirty="0" err="1"/>
              <a:t>T</a:t>
            </a:r>
            <a:r>
              <a:rPr lang="en-IN" baseline="-25000" dirty="0" err="1"/>
              <a:t>i</a:t>
            </a:r>
            <a:r>
              <a:rPr lang="en-IN" dirty="0"/>
              <a:t> to get the next topic T</a:t>
            </a:r>
            <a:r>
              <a:rPr lang="en-IN" baseline="-25000" dirty="0"/>
              <a:t>i+1</a:t>
            </a:r>
            <a:r>
              <a:rPr lang="en-IN" dirty="0"/>
              <a:t> in the sequence.</a:t>
            </a:r>
          </a:p>
          <a:p>
            <a:pPr marL="0" indent="0">
              <a:buNone/>
            </a:pPr>
            <a:endParaRPr lang="en-IN" dirty="0"/>
          </a:p>
          <a:p>
            <a:r>
              <a:rPr lang="en-IN" dirty="0"/>
              <a:t>Get expected payoff from the next topic T</a:t>
            </a:r>
            <a:r>
              <a:rPr lang="en-IN" baseline="-25000" dirty="0"/>
              <a:t>i+1</a:t>
            </a:r>
          </a:p>
          <a:p>
            <a:pPr marL="0" indent="0">
              <a:buNone/>
            </a:pPr>
            <a:endParaRPr lang="en-IN" dirty="0"/>
          </a:p>
          <a:p>
            <a:r>
              <a:rPr lang="en-IN" dirty="0"/>
              <a:t>Pass student context, expected reward for current and next topic to get a prediction from the skip classifier. </a:t>
            </a:r>
          </a:p>
          <a:p>
            <a:pPr marL="0" indent="0">
              <a:buNone/>
            </a:pPr>
            <a:endParaRPr lang="en-IN" dirty="0"/>
          </a:p>
          <a:p>
            <a:r>
              <a:rPr lang="en-IN" dirty="0"/>
              <a:t>Check the confidence score on the prediction.</a:t>
            </a:r>
          </a:p>
          <a:p>
            <a:endParaRPr lang="en-IN" dirty="0"/>
          </a:p>
          <a:p>
            <a:r>
              <a:rPr lang="en-IN" dirty="0"/>
              <a:t>Send skip decision. </a:t>
            </a:r>
          </a:p>
        </p:txBody>
      </p:sp>
    </p:spTree>
    <p:extLst>
      <p:ext uri="{BB962C8B-B14F-4D97-AF65-F5344CB8AC3E}">
        <p14:creationId xmlns:p14="http://schemas.microsoft.com/office/powerpoint/2010/main" val="3509799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5EA5-F73A-4501-81E7-5C97C0C27DA7}"/>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dirty="0"/>
              <a:t>Experiments</a:t>
            </a:r>
          </a:p>
          <a:p>
            <a:r>
              <a:rPr lang="en-IN" dirty="0"/>
              <a:t>Results</a:t>
            </a:r>
          </a:p>
          <a:p>
            <a:r>
              <a:rPr lang="en-IN" dirty="0"/>
              <a:t>Conclusion</a:t>
            </a:r>
          </a:p>
        </p:txBody>
      </p:sp>
    </p:spTree>
    <p:extLst>
      <p:ext uri="{BB962C8B-B14F-4D97-AF65-F5344CB8AC3E}">
        <p14:creationId xmlns:p14="http://schemas.microsoft.com/office/powerpoint/2010/main" val="3685139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F07D-2C9F-4F23-8D95-2CC30FD674CA}"/>
              </a:ext>
            </a:extLst>
          </p:cNvPr>
          <p:cNvSpPr>
            <a:spLocks noGrp="1"/>
          </p:cNvSpPr>
          <p:nvPr>
            <p:ph type="title"/>
          </p:nvPr>
        </p:nvSpPr>
        <p:spPr/>
        <p:txBody>
          <a:bodyPr/>
          <a:lstStyle/>
          <a:p>
            <a:r>
              <a:rPr lang="en-IN" dirty="0"/>
              <a:t>Skip Topics</a:t>
            </a:r>
          </a:p>
        </p:txBody>
      </p:sp>
      <p:sp>
        <p:nvSpPr>
          <p:cNvPr id="3" name="Content Placeholder 2">
            <a:extLst>
              <a:ext uri="{FF2B5EF4-FFF2-40B4-BE49-F238E27FC236}">
                <a16:creationId xmlns:a16="http://schemas.microsoft.com/office/drawing/2014/main" id="{B5D73EA4-9A99-498C-AB4D-A43BBB6A9C8B}"/>
              </a:ext>
            </a:extLst>
          </p:cNvPr>
          <p:cNvSpPr>
            <a:spLocks noGrp="1"/>
          </p:cNvSpPr>
          <p:nvPr>
            <p:ph idx="1"/>
          </p:nvPr>
        </p:nvSpPr>
        <p:spPr/>
        <p:txBody>
          <a:bodyPr/>
          <a:lstStyle/>
          <a:p>
            <a:r>
              <a:rPr lang="en-IN" dirty="0"/>
              <a:t>Why do we need it ? </a:t>
            </a:r>
          </a:p>
          <a:p>
            <a:pPr lvl="1"/>
            <a:r>
              <a:rPr lang="en-IN" dirty="0"/>
              <a:t>Student engagement.</a:t>
            </a:r>
          </a:p>
          <a:p>
            <a:pPr marL="457200" lvl="1" indent="0">
              <a:buNone/>
            </a:pPr>
            <a:endParaRPr lang="en-IN" dirty="0"/>
          </a:p>
          <a:p>
            <a:pPr lvl="1"/>
            <a:r>
              <a:rPr lang="en-IN" dirty="0"/>
              <a:t>Skip content items which are less likely to help a student.</a:t>
            </a:r>
          </a:p>
          <a:p>
            <a:pPr marL="457200" lvl="1" indent="0">
              <a:buNone/>
            </a:pPr>
            <a:endParaRPr lang="en-IN" dirty="0"/>
          </a:p>
          <a:p>
            <a:pPr lvl="1"/>
            <a:r>
              <a:rPr lang="en-IN" dirty="0"/>
              <a:t>Teachers recognize topics students struggle with. </a:t>
            </a:r>
          </a:p>
          <a:p>
            <a:pPr lvl="1"/>
            <a:endParaRPr lang="en-IN" dirty="0"/>
          </a:p>
          <a:p>
            <a:pPr lvl="1"/>
            <a:endParaRPr lang="en-IN" dirty="0"/>
          </a:p>
        </p:txBody>
      </p:sp>
    </p:spTree>
    <p:extLst>
      <p:ext uri="{BB962C8B-B14F-4D97-AF65-F5344CB8AC3E}">
        <p14:creationId xmlns:p14="http://schemas.microsoft.com/office/powerpoint/2010/main" val="1597724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5EA5-F73A-4501-81E7-5C97C0C27DA7}"/>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sz="3200" b="1" dirty="0"/>
              <a:t>Dataset</a:t>
            </a:r>
          </a:p>
          <a:p>
            <a:r>
              <a:rPr lang="en-IN" dirty="0"/>
              <a:t>Experiments</a:t>
            </a:r>
          </a:p>
          <a:p>
            <a:r>
              <a:rPr lang="en-IN" dirty="0"/>
              <a:t>Results</a:t>
            </a:r>
          </a:p>
          <a:p>
            <a:r>
              <a:rPr lang="en-IN" dirty="0"/>
              <a:t>Conclusion</a:t>
            </a:r>
          </a:p>
        </p:txBody>
      </p:sp>
    </p:spTree>
    <p:extLst>
      <p:ext uri="{BB962C8B-B14F-4D97-AF65-F5344CB8AC3E}">
        <p14:creationId xmlns:p14="http://schemas.microsoft.com/office/powerpoint/2010/main" val="735586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CFA2-7AEB-495B-B08E-86885D3F1CFC}"/>
              </a:ext>
            </a:extLst>
          </p:cNvPr>
          <p:cNvSpPr>
            <a:spLocks noGrp="1"/>
          </p:cNvSpPr>
          <p:nvPr>
            <p:ph type="title"/>
          </p:nvPr>
        </p:nvSpPr>
        <p:spPr/>
        <p:txBody>
          <a:bodyPr/>
          <a:lstStyle/>
          <a:p>
            <a:r>
              <a:rPr lang="en-IN" dirty="0"/>
              <a:t>Dataset</a:t>
            </a:r>
          </a:p>
        </p:txBody>
      </p:sp>
      <p:sp>
        <p:nvSpPr>
          <p:cNvPr id="3" name="Content Placeholder 2">
            <a:extLst>
              <a:ext uri="{FF2B5EF4-FFF2-40B4-BE49-F238E27FC236}">
                <a16:creationId xmlns:a16="http://schemas.microsoft.com/office/drawing/2014/main" id="{4F582CC2-C35B-4E5E-8542-49D946896D13}"/>
              </a:ext>
            </a:extLst>
          </p:cNvPr>
          <p:cNvSpPr>
            <a:spLocks noGrp="1"/>
          </p:cNvSpPr>
          <p:nvPr>
            <p:ph idx="1"/>
          </p:nvPr>
        </p:nvSpPr>
        <p:spPr/>
        <p:txBody>
          <a:bodyPr/>
          <a:lstStyle/>
          <a:p>
            <a:r>
              <a:rPr lang="en-IN" dirty="0"/>
              <a:t>Courses</a:t>
            </a:r>
          </a:p>
          <a:p>
            <a:endParaRPr lang="en-IN" dirty="0"/>
          </a:p>
          <a:p>
            <a:r>
              <a:rPr lang="en-IN" dirty="0"/>
              <a:t>Student Context</a:t>
            </a:r>
          </a:p>
          <a:p>
            <a:pPr marL="0" indent="0">
              <a:buNone/>
            </a:pPr>
            <a:endParaRPr lang="en-IN" dirty="0"/>
          </a:p>
          <a:p>
            <a:r>
              <a:rPr lang="en-IN" dirty="0"/>
              <a:t>Content Context</a:t>
            </a:r>
          </a:p>
        </p:txBody>
      </p:sp>
    </p:spTree>
    <p:extLst>
      <p:ext uri="{BB962C8B-B14F-4D97-AF65-F5344CB8AC3E}">
        <p14:creationId xmlns:p14="http://schemas.microsoft.com/office/powerpoint/2010/main" val="3611953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1D48-84FA-4906-92B7-B6E4E1DCE840}"/>
              </a:ext>
            </a:extLst>
          </p:cNvPr>
          <p:cNvSpPr>
            <a:spLocks noGrp="1"/>
          </p:cNvSpPr>
          <p:nvPr>
            <p:ph type="title"/>
          </p:nvPr>
        </p:nvSpPr>
        <p:spPr/>
        <p:txBody>
          <a:bodyPr/>
          <a:lstStyle/>
          <a:p>
            <a:r>
              <a:rPr lang="en-IN" dirty="0"/>
              <a:t>Courses</a:t>
            </a:r>
          </a:p>
        </p:txBody>
      </p:sp>
      <p:graphicFrame>
        <p:nvGraphicFramePr>
          <p:cNvPr id="4" name="Content Placeholder 3">
            <a:extLst>
              <a:ext uri="{FF2B5EF4-FFF2-40B4-BE49-F238E27FC236}">
                <a16:creationId xmlns:a16="http://schemas.microsoft.com/office/drawing/2014/main" id="{527ACD4D-028A-44FB-B034-D7702E12250D}"/>
              </a:ext>
            </a:extLst>
          </p:cNvPr>
          <p:cNvGraphicFramePr>
            <a:graphicFrameLocks noGrp="1"/>
          </p:cNvGraphicFramePr>
          <p:nvPr>
            <p:ph idx="1"/>
            <p:extLst>
              <p:ext uri="{D42A27DB-BD31-4B8C-83A1-F6EECF244321}">
                <p14:modId xmlns:p14="http://schemas.microsoft.com/office/powerpoint/2010/main" val="2091911012"/>
              </p:ext>
            </p:extLst>
          </p:nvPr>
        </p:nvGraphicFramePr>
        <p:xfrm>
          <a:off x="838200" y="1825625"/>
          <a:ext cx="10515600" cy="20218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696676577"/>
                    </a:ext>
                  </a:extLst>
                </a:gridCol>
                <a:gridCol w="1752600">
                  <a:extLst>
                    <a:ext uri="{9D8B030D-6E8A-4147-A177-3AD203B41FA5}">
                      <a16:colId xmlns:a16="http://schemas.microsoft.com/office/drawing/2014/main" val="4158936106"/>
                    </a:ext>
                  </a:extLst>
                </a:gridCol>
                <a:gridCol w="1752600">
                  <a:extLst>
                    <a:ext uri="{9D8B030D-6E8A-4147-A177-3AD203B41FA5}">
                      <a16:colId xmlns:a16="http://schemas.microsoft.com/office/drawing/2014/main" val="1207132171"/>
                    </a:ext>
                  </a:extLst>
                </a:gridCol>
                <a:gridCol w="1752600">
                  <a:extLst>
                    <a:ext uri="{9D8B030D-6E8A-4147-A177-3AD203B41FA5}">
                      <a16:colId xmlns:a16="http://schemas.microsoft.com/office/drawing/2014/main" val="126297822"/>
                    </a:ext>
                  </a:extLst>
                </a:gridCol>
                <a:gridCol w="1752600">
                  <a:extLst>
                    <a:ext uri="{9D8B030D-6E8A-4147-A177-3AD203B41FA5}">
                      <a16:colId xmlns:a16="http://schemas.microsoft.com/office/drawing/2014/main" val="455299614"/>
                    </a:ext>
                  </a:extLst>
                </a:gridCol>
                <a:gridCol w="1752600">
                  <a:extLst>
                    <a:ext uri="{9D8B030D-6E8A-4147-A177-3AD203B41FA5}">
                      <a16:colId xmlns:a16="http://schemas.microsoft.com/office/drawing/2014/main" val="821119287"/>
                    </a:ext>
                  </a:extLst>
                </a:gridCol>
              </a:tblGrid>
              <a:tr h="370840">
                <a:tc>
                  <a:txBody>
                    <a:bodyPr/>
                    <a:lstStyle/>
                    <a:p>
                      <a:r>
                        <a:rPr lang="en-IN" dirty="0"/>
                        <a:t>Course</a:t>
                      </a:r>
                    </a:p>
                  </a:txBody>
                  <a:tcPr/>
                </a:tc>
                <a:tc>
                  <a:txBody>
                    <a:bodyPr/>
                    <a:lstStyle/>
                    <a:p>
                      <a:r>
                        <a:rPr lang="en-IN" dirty="0"/>
                        <a:t>Topics</a:t>
                      </a:r>
                    </a:p>
                  </a:txBody>
                  <a:tcPr/>
                </a:tc>
                <a:tc>
                  <a:txBody>
                    <a:bodyPr/>
                    <a:lstStyle/>
                    <a:p>
                      <a:r>
                        <a:rPr lang="en-IN" dirty="0"/>
                        <a:t>Students</a:t>
                      </a:r>
                    </a:p>
                  </a:txBody>
                  <a:tcPr/>
                </a:tc>
                <a:tc>
                  <a:txBody>
                    <a:bodyPr/>
                    <a:lstStyle/>
                    <a:p>
                      <a:r>
                        <a:rPr lang="en-IN" dirty="0"/>
                        <a:t>Content Items</a:t>
                      </a:r>
                    </a:p>
                  </a:txBody>
                  <a:tcPr/>
                </a:tc>
                <a:tc>
                  <a:txBody>
                    <a:bodyPr/>
                    <a:lstStyle/>
                    <a:p>
                      <a:r>
                        <a:rPr lang="en-IN" dirty="0"/>
                        <a:t>Content Items / Topic (Average)</a:t>
                      </a:r>
                    </a:p>
                  </a:txBody>
                  <a:tcPr/>
                </a:tc>
                <a:tc>
                  <a:txBody>
                    <a:bodyPr/>
                    <a:lstStyle/>
                    <a:p>
                      <a:r>
                        <a:rPr lang="en-IN" dirty="0"/>
                        <a:t>Use</a:t>
                      </a:r>
                    </a:p>
                  </a:txBody>
                  <a:tcPr/>
                </a:tc>
                <a:extLst>
                  <a:ext uri="{0D108BD9-81ED-4DB2-BD59-A6C34878D82A}">
                    <a16:rowId xmlns:a16="http://schemas.microsoft.com/office/drawing/2014/main" val="1170375454"/>
                  </a:ext>
                </a:extLst>
              </a:tr>
              <a:tr h="370840">
                <a:tc>
                  <a:txBody>
                    <a:bodyPr/>
                    <a:lstStyle/>
                    <a:p>
                      <a:r>
                        <a:rPr lang="en-IN" dirty="0"/>
                        <a:t>1</a:t>
                      </a:r>
                    </a:p>
                  </a:txBody>
                  <a:tcPr/>
                </a:tc>
                <a:tc>
                  <a:txBody>
                    <a:bodyPr/>
                    <a:lstStyle/>
                    <a:p>
                      <a:r>
                        <a:rPr lang="en-IN" dirty="0"/>
                        <a:t>10</a:t>
                      </a:r>
                    </a:p>
                  </a:txBody>
                  <a:tcPr/>
                </a:tc>
                <a:tc>
                  <a:txBody>
                    <a:bodyPr/>
                    <a:lstStyle/>
                    <a:p>
                      <a:r>
                        <a:rPr lang="en-IN" dirty="0"/>
                        <a:t>50</a:t>
                      </a:r>
                    </a:p>
                  </a:txBody>
                  <a:tcPr/>
                </a:tc>
                <a:tc>
                  <a:txBody>
                    <a:bodyPr/>
                    <a:lstStyle/>
                    <a:p>
                      <a:r>
                        <a:rPr lang="en-IN" dirty="0"/>
                        <a:t>119</a:t>
                      </a:r>
                    </a:p>
                  </a:txBody>
                  <a:tcPr/>
                </a:tc>
                <a:tc>
                  <a:txBody>
                    <a:bodyPr/>
                    <a:lstStyle/>
                    <a:p>
                      <a:r>
                        <a:rPr lang="en-IN" dirty="0"/>
                        <a:t>12</a:t>
                      </a:r>
                    </a:p>
                  </a:txBody>
                  <a:tcPr/>
                </a:tc>
                <a:tc>
                  <a:txBody>
                    <a:bodyPr/>
                    <a:lstStyle/>
                    <a:p>
                      <a:r>
                        <a:rPr lang="en-IN" dirty="0"/>
                        <a:t>Optimal hyper-parameters</a:t>
                      </a:r>
                    </a:p>
                  </a:txBody>
                  <a:tcPr/>
                </a:tc>
                <a:extLst>
                  <a:ext uri="{0D108BD9-81ED-4DB2-BD59-A6C34878D82A}">
                    <a16:rowId xmlns:a16="http://schemas.microsoft.com/office/drawing/2014/main" val="2824227602"/>
                  </a:ext>
                </a:extLst>
              </a:tr>
              <a:tr h="370840">
                <a:tc>
                  <a:txBody>
                    <a:bodyPr/>
                    <a:lstStyle/>
                    <a:p>
                      <a:r>
                        <a:rPr lang="en-IN" dirty="0"/>
                        <a:t>2</a:t>
                      </a:r>
                    </a:p>
                  </a:txBody>
                  <a:tcPr/>
                </a:tc>
                <a:tc>
                  <a:txBody>
                    <a:bodyPr/>
                    <a:lstStyle/>
                    <a:p>
                      <a:r>
                        <a:rPr lang="en-IN" dirty="0"/>
                        <a:t>25</a:t>
                      </a:r>
                    </a:p>
                  </a:txBody>
                  <a:tcPr/>
                </a:tc>
                <a:tc>
                  <a:txBody>
                    <a:bodyPr/>
                    <a:lstStyle/>
                    <a:p>
                      <a:r>
                        <a:rPr lang="en-IN" dirty="0"/>
                        <a:t>100</a:t>
                      </a:r>
                    </a:p>
                  </a:txBody>
                  <a:tcPr/>
                </a:tc>
                <a:tc>
                  <a:txBody>
                    <a:bodyPr/>
                    <a:lstStyle/>
                    <a:p>
                      <a:r>
                        <a:rPr lang="en-IN" dirty="0"/>
                        <a:t>329</a:t>
                      </a:r>
                    </a:p>
                  </a:txBody>
                  <a:tcPr/>
                </a:tc>
                <a:tc>
                  <a:txBody>
                    <a:bodyPr/>
                    <a:lstStyle/>
                    <a:p>
                      <a:r>
                        <a:rPr lang="en-IN" dirty="0"/>
                        <a:t>13</a:t>
                      </a:r>
                    </a:p>
                  </a:txBody>
                  <a:tcPr/>
                </a:tc>
                <a:tc>
                  <a:txBody>
                    <a:bodyPr/>
                    <a:lstStyle/>
                    <a:p>
                      <a:r>
                        <a:rPr lang="en-IN" dirty="0"/>
                        <a:t>Evaluation</a:t>
                      </a:r>
                    </a:p>
                  </a:txBody>
                  <a:tcPr/>
                </a:tc>
                <a:extLst>
                  <a:ext uri="{0D108BD9-81ED-4DB2-BD59-A6C34878D82A}">
                    <a16:rowId xmlns:a16="http://schemas.microsoft.com/office/drawing/2014/main" val="1455822476"/>
                  </a:ext>
                </a:extLst>
              </a:tr>
              <a:tr h="370840">
                <a:tc>
                  <a:txBody>
                    <a:bodyPr/>
                    <a:lstStyle/>
                    <a:p>
                      <a:r>
                        <a:rPr lang="en-IN" dirty="0"/>
                        <a:t>3</a:t>
                      </a:r>
                    </a:p>
                  </a:txBody>
                  <a:tcPr/>
                </a:tc>
                <a:tc>
                  <a:txBody>
                    <a:bodyPr/>
                    <a:lstStyle/>
                    <a:p>
                      <a:r>
                        <a:rPr lang="en-IN" dirty="0"/>
                        <a:t>100</a:t>
                      </a:r>
                    </a:p>
                  </a:txBody>
                  <a:tcPr/>
                </a:tc>
                <a:tc>
                  <a:txBody>
                    <a:bodyPr/>
                    <a:lstStyle/>
                    <a:p>
                      <a:r>
                        <a:rPr lang="en-IN" dirty="0"/>
                        <a:t>400</a:t>
                      </a:r>
                    </a:p>
                  </a:txBody>
                  <a:tcPr/>
                </a:tc>
                <a:tc>
                  <a:txBody>
                    <a:bodyPr/>
                    <a:lstStyle/>
                    <a:p>
                      <a:r>
                        <a:rPr lang="en-IN" dirty="0"/>
                        <a:t>720</a:t>
                      </a:r>
                    </a:p>
                  </a:txBody>
                  <a:tcPr/>
                </a:tc>
                <a:tc>
                  <a:txBody>
                    <a:bodyPr/>
                    <a:lstStyle/>
                    <a:p>
                      <a:r>
                        <a:rPr lang="en-IN" dirty="0"/>
                        <a:t>7</a:t>
                      </a:r>
                    </a:p>
                  </a:txBody>
                  <a:tcPr/>
                </a:tc>
                <a:tc>
                  <a:txBody>
                    <a:bodyPr/>
                    <a:lstStyle/>
                    <a:p>
                      <a:r>
                        <a:rPr lang="en-IN" dirty="0"/>
                        <a:t>Scalability</a:t>
                      </a:r>
                    </a:p>
                  </a:txBody>
                  <a:tcPr/>
                </a:tc>
                <a:extLst>
                  <a:ext uri="{0D108BD9-81ED-4DB2-BD59-A6C34878D82A}">
                    <a16:rowId xmlns:a16="http://schemas.microsoft.com/office/drawing/2014/main" val="642412877"/>
                  </a:ext>
                </a:extLst>
              </a:tr>
            </a:tbl>
          </a:graphicData>
        </a:graphic>
      </p:graphicFrame>
    </p:spTree>
    <p:extLst>
      <p:ext uri="{BB962C8B-B14F-4D97-AF65-F5344CB8AC3E}">
        <p14:creationId xmlns:p14="http://schemas.microsoft.com/office/powerpoint/2010/main" val="111201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49708E-04F2-4DBA-AF08-58783311A172}"/>
              </a:ext>
            </a:extLst>
          </p:cNvPr>
          <p:cNvSpPr>
            <a:spLocks noGrp="1"/>
          </p:cNvSpPr>
          <p:nvPr>
            <p:ph type="title"/>
          </p:nvPr>
        </p:nvSpPr>
        <p:spPr/>
        <p:txBody>
          <a:bodyPr/>
          <a:lstStyle/>
          <a:p>
            <a:r>
              <a:rPr lang="en-IN" dirty="0"/>
              <a:t>Cone of Learning </a:t>
            </a:r>
          </a:p>
        </p:txBody>
      </p:sp>
      <p:sp>
        <p:nvSpPr>
          <p:cNvPr id="10" name="TextBox 9">
            <a:extLst>
              <a:ext uri="{FF2B5EF4-FFF2-40B4-BE49-F238E27FC236}">
                <a16:creationId xmlns:a16="http://schemas.microsoft.com/office/drawing/2014/main" id="{B4DB28BE-6340-4B18-A6FD-0B4ABFA99C0C}"/>
              </a:ext>
            </a:extLst>
          </p:cNvPr>
          <p:cNvSpPr txBox="1"/>
          <p:nvPr/>
        </p:nvSpPr>
        <p:spPr>
          <a:xfrm>
            <a:off x="9601196" y="6492875"/>
            <a:ext cx="2887579" cy="369332"/>
          </a:xfrm>
          <a:prstGeom prst="rect">
            <a:avLst/>
          </a:prstGeom>
          <a:noFill/>
        </p:spPr>
        <p:txBody>
          <a:bodyPr wrap="square" rtlCol="0">
            <a:spAutoFit/>
          </a:bodyPr>
          <a:lstStyle/>
          <a:p>
            <a:r>
              <a:rPr lang="en-IN" dirty="0" err="1"/>
              <a:t>Src</a:t>
            </a:r>
            <a:r>
              <a:rPr lang="en-IN" dirty="0"/>
              <a:t>: Elearningindustry.com</a:t>
            </a:r>
          </a:p>
        </p:txBody>
      </p:sp>
      <p:pic>
        <p:nvPicPr>
          <p:cNvPr id="12" name="Picture 11" descr="A screenshot of a cell phone&#10;&#10;Description automatically generated">
            <a:extLst>
              <a:ext uri="{FF2B5EF4-FFF2-40B4-BE49-F238E27FC236}">
                <a16:creationId xmlns:a16="http://schemas.microsoft.com/office/drawing/2014/main" id="{059B78E6-5891-404A-8DD8-9688AF6B9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205" y="1661866"/>
            <a:ext cx="7811590" cy="4329860"/>
          </a:xfrm>
          <a:prstGeom prst="rect">
            <a:avLst/>
          </a:prstGeom>
        </p:spPr>
      </p:pic>
    </p:spTree>
    <p:extLst>
      <p:ext uri="{BB962C8B-B14F-4D97-AF65-F5344CB8AC3E}">
        <p14:creationId xmlns:p14="http://schemas.microsoft.com/office/powerpoint/2010/main" val="1945010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ED78E-F371-4FBE-A953-2ECB3BB95209}"/>
              </a:ext>
            </a:extLst>
          </p:cNvPr>
          <p:cNvSpPr>
            <a:spLocks noGrp="1"/>
          </p:cNvSpPr>
          <p:nvPr>
            <p:ph type="title"/>
          </p:nvPr>
        </p:nvSpPr>
        <p:spPr/>
        <p:txBody>
          <a:bodyPr/>
          <a:lstStyle/>
          <a:p>
            <a:r>
              <a:rPr lang="en-IN" dirty="0"/>
              <a:t>Student Context</a:t>
            </a:r>
          </a:p>
        </p:txBody>
      </p:sp>
      <p:graphicFrame>
        <p:nvGraphicFramePr>
          <p:cNvPr id="9" name="Content Placeholder 8">
            <a:extLst>
              <a:ext uri="{FF2B5EF4-FFF2-40B4-BE49-F238E27FC236}">
                <a16:creationId xmlns:a16="http://schemas.microsoft.com/office/drawing/2014/main" id="{B72D1A08-1DB1-4F53-ACB4-4ED5A214E6AA}"/>
              </a:ext>
            </a:extLst>
          </p:cNvPr>
          <p:cNvGraphicFramePr>
            <a:graphicFrameLocks noGrp="1"/>
          </p:cNvGraphicFramePr>
          <p:nvPr>
            <p:ph idx="1"/>
            <p:extLst>
              <p:ext uri="{D42A27DB-BD31-4B8C-83A1-F6EECF244321}">
                <p14:modId xmlns:p14="http://schemas.microsoft.com/office/powerpoint/2010/main" val="1668371998"/>
              </p:ext>
            </p:extLst>
          </p:nvPr>
        </p:nvGraphicFramePr>
        <p:xfrm>
          <a:off x="838200" y="1825625"/>
          <a:ext cx="10515600" cy="4079240"/>
        </p:xfrm>
        <a:graphic>
          <a:graphicData uri="http://schemas.openxmlformats.org/drawingml/2006/table">
            <a:tbl>
              <a:tblPr firstRow="1" bandRow="1">
                <a:tableStyleId>{5C22544A-7EE6-4342-B048-85BDC9FD1C3A}</a:tableStyleId>
              </a:tblPr>
              <a:tblGrid>
                <a:gridCol w="2939716">
                  <a:extLst>
                    <a:ext uri="{9D8B030D-6E8A-4147-A177-3AD203B41FA5}">
                      <a16:colId xmlns:a16="http://schemas.microsoft.com/office/drawing/2014/main" val="980778030"/>
                    </a:ext>
                  </a:extLst>
                </a:gridCol>
                <a:gridCol w="7575884">
                  <a:extLst>
                    <a:ext uri="{9D8B030D-6E8A-4147-A177-3AD203B41FA5}">
                      <a16:colId xmlns:a16="http://schemas.microsoft.com/office/drawing/2014/main" val="254419634"/>
                    </a:ext>
                  </a:extLst>
                </a:gridCol>
              </a:tblGrid>
              <a:tr h="370840">
                <a:tc>
                  <a:txBody>
                    <a:bodyPr/>
                    <a:lstStyle/>
                    <a:p>
                      <a:r>
                        <a:rPr lang="en-IN" dirty="0"/>
                        <a:t>Context</a:t>
                      </a:r>
                    </a:p>
                  </a:txBody>
                  <a:tcPr/>
                </a:tc>
                <a:tc>
                  <a:txBody>
                    <a:bodyPr/>
                    <a:lstStyle/>
                    <a:p>
                      <a:r>
                        <a:rPr lang="en-IN" dirty="0" err="1"/>
                        <a:t>Preferance</a:t>
                      </a:r>
                      <a:r>
                        <a:rPr lang="en-IN" dirty="0"/>
                        <a:t> towards</a:t>
                      </a:r>
                    </a:p>
                  </a:txBody>
                  <a:tcPr/>
                </a:tc>
                <a:extLst>
                  <a:ext uri="{0D108BD9-81ED-4DB2-BD59-A6C34878D82A}">
                    <a16:rowId xmlns:a16="http://schemas.microsoft.com/office/drawing/2014/main" val="829125911"/>
                  </a:ext>
                </a:extLst>
              </a:tr>
              <a:tr h="370840">
                <a:tc>
                  <a:txBody>
                    <a:bodyPr/>
                    <a:lstStyle/>
                    <a:p>
                      <a:r>
                        <a:rPr lang="en-IN" dirty="0"/>
                        <a:t>Visual (S_V)</a:t>
                      </a:r>
                    </a:p>
                  </a:txBody>
                  <a:tcPr/>
                </a:tc>
                <a:tc>
                  <a:txBody>
                    <a:bodyPr/>
                    <a:lstStyle/>
                    <a:p>
                      <a:r>
                        <a:rPr lang="en-IN" dirty="0"/>
                        <a:t>Visual explanations (video, short-film, movie-clip, video blog's)?</a:t>
                      </a:r>
                    </a:p>
                  </a:txBody>
                  <a:tcPr/>
                </a:tc>
                <a:extLst>
                  <a:ext uri="{0D108BD9-81ED-4DB2-BD59-A6C34878D82A}">
                    <a16:rowId xmlns:a16="http://schemas.microsoft.com/office/drawing/2014/main" val="3823589788"/>
                  </a:ext>
                </a:extLst>
              </a:tr>
              <a:tr h="370840">
                <a:tc>
                  <a:txBody>
                    <a:bodyPr/>
                    <a:lstStyle/>
                    <a:p>
                      <a:r>
                        <a:rPr lang="en-IN" dirty="0"/>
                        <a:t>Text (S_T)</a:t>
                      </a:r>
                    </a:p>
                  </a:txBody>
                  <a:tcPr/>
                </a:tc>
                <a:tc>
                  <a:txBody>
                    <a:bodyPr/>
                    <a:lstStyle/>
                    <a:p>
                      <a:r>
                        <a:rPr lang="en-IN" dirty="0"/>
                        <a:t>Written explanations (books, articles, blogs, research papers).</a:t>
                      </a:r>
                    </a:p>
                  </a:txBody>
                  <a:tcPr/>
                </a:tc>
                <a:extLst>
                  <a:ext uri="{0D108BD9-81ED-4DB2-BD59-A6C34878D82A}">
                    <a16:rowId xmlns:a16="http://schemas.microsoft.com/office/drawing/2014/main" val="2044843317"/>
                  </a:ext>
                </a:extLst>
              </a:tr>
              <a:tr h="370840">
                <a:tc>
                  <a:txBody>
                    <a:bodyPr/>
                    <a:lstStyle/>
                    <a:p>
                      <a:r>
                        <a:rPr lang="en-IN" dirty="0"/>
                        <a:t>Demo-based (S_D)</a:t>
                      </a:r>
                    </a:p>
                  </a:txBody>
                  <a:tcPr/>
                </a:tc>
                <a:tc>
                  <a:txBody>
                    <a:bodyPr/>
                    <a:lstStyle/>
                    <a:p>
                      <a:r>
                        <a:rPr lang="en-IN" dirty="0"/>
                        <a:t>Live experiments to help understand a concept.</a:t>
                      </a:r>
                    </a:p>
                  </a:txBody>
                  <a:tcPr/>
                </a:tc>
                <a:extLst>
                  <a:ext uri="{0D108BD9-81ED-4DB2-BD59-A6C34878D82A}">
                    <a16:rowId xmlns:a16="http://schemas.microsoft.com/office/drawing/2014/main" val="53288943"/>
                  </a:ext>
                </a:extLst>
              </a:tr>
              <a:tr h="370840">
                <a:tc>
                  <a:txBody>
                    <a:bodyPr/>
                    <a:lstStyle/>
                    <a:p>
                      <a:r>
                        <a:rPr lang="en-IN" dirty="0"/>
                        <a:t>Practical (S_P)</a:t>
                      </a:r>
                    </a:p>
                  </a:txBody>
                  <a:tcPr/>
                </a:tc>
                <a:tc>
                  <a:txBody>
                    <a:bodyPr/>
                    <a:lstStyle/>
                    <a:p>
                      <a:r>
                        <a:rPr lang="en-IN" dirty="0"/>
                        <a:t>Explanation followed by a demo and hands on.</a:t>
                      </a:r>
                    </a:p>
                  </a:txBody>
                  <a:tcPr/>
                </a:tc>
                <a:extLst>
                  <a:ext uri="{0D108BD9-81ED-4DB2-BD59-A6C34878D82A}">
                    <a16:rowId xmlns:a16="http://schemas.microsoft.com/office/drawing/2014/main" val="2184051410"/>
                  </a:ext>
                </a:extLst>
              </a:tr>
              <a:tr h="370840">
                <a:tc>
                  <a:txBody>
                    <a:bodyPr/>
                    <a:lstStyle/>
                    <a:p>
                      <a:r>
                        <a:rPr lang="en-IN" dirty="0"/>
                        <a:t>Step-by-step (S_S)</a:t>
                      </a:r>
                    </a:p>
                  </a:txBody>
                  <a:tcPr/>
                </a:tc>
                <a:tc>
                  <a:txBody>
                    <a:bodyPr/>
                    <a:lstStyle/>
                    <a:p>
                      <a:r>
                        <a:rPr lang="en-IN" dirty="0"/>
                        <a:t>Guidance to practice to try and understand a topic in a systematic way.</a:t>
                      </a:r>
                    </a:p>
                  </a:txBody>
                  <a:tcPr/>
                </a:tc>
                <a:extLst>
                  <a:ext uri="{0D108BD9-81ED-4DB2-BD59-A6C34878D82A}">
                    <a16:rowId xmlns:a16="http://schemas.microsoft.com/office/drawing/2014/main" val="166179467"/>
                  </a:ext>
                </a:extLst>
              </a:tr>
              <a:tr h="370840">
                <a:tc>
                  <a:txBody>
                    <a:bodyPr/>
                    <a:lstStyle/>
                    <a:p>
                      <a:r>
                        <a:rPr lang="en-IN" dirty="0"/>
                        <a:t>Activity/Task-based (S-AT)</a:t>
                      </a:r>
                    </a:p>
                  </a:txBody>
                  <a:tcPr/>
                </a:tc>
                <a:tc>
                  <a:txBody>
                    <a:bodyPr/>
                    <a:lstStyle/>
                    <a:p>
                      <a:r>
                        <a:rPr lang="en-IN" dirty="0"/>
                        <a:t>Content items which are interactive and require students participation.</a:t>
                      </a:r>
                    </a:p>
                  </a:txBody>
                  <a:tcPr/>
                </a:tc>
                <a:extLst>
                  <a:ext uri="{0D108BD9-81ED-4DB2-BD59-A6C34878D82A}">
                    <a16:rowId xmlns:a16="http://schemas.microsoft.com/office/drawing/2014/main" val="1419907438"/>
                  </a:ext>
                </a:extLst>
              </a:tr>
              <a:tr h="370840">
                <a:tc>
                  <a:txBody>
                    <a:bodyPr/>
                    <a:lstStyle/>
                    <a:p>
                      <a:r>
                        <a:rPr lang="en-IN" dirty="0"/>
                        <a:t>Lecture (S_L)</a:t>
                      </a:r>
                    </a:p>
                  </a:txBody>
                  <a:tcPr/>
                </a:tc>
                <a:tc>
                  <a:txBody>
                    <a:bodyPr/>
                    <a:lstStyle/>
                    <a:p>
                      <a:r>
                        <a:rPr lang="en-IN" dirty="0"/>
                        <a:t>Passive listening to an expert explain a topic.</a:t>
                      </a:r>
                    </a:p>
                  </a:txBody>
                  <a:tcPr/>
                </a:tc>
                <a:extLst>
                  <a:ext uri="{0D108BD9-81ED-4DB2-BD59-A6C34878D82A}">
                    <a16:rowId xmlns:a16="http://schemas.microsoft.com/office/drawing/2014/main" val="1403384859"/>
                  </a:ext>
                </a:extLst>
              </a:tr>
              <a:tr h="370840">
                <a:tc>
                  <a:txBody>
                    <a:bodyPr/>
                    <a:lstStyle/>
                    <a:p>
                      <a:r>
                        <a:rPr lang="en-IN" dirty="0"/>
                        <a:t>Audio (S_A)</a:t>
                      </a:r>
                    </a:p>
                  </a:txBody>
                  <a:tcPr/>
                </a:tc>
                <a:tc>
                  <a:txBody>
                    <a:bodyPr/>
                    <a:lstStyle/>
                    <a:p>
                      <a:r>
                        <a:rPr lang="en-IN" dirty="0"/>
                        <a:t>Audio explanations (podcast, music)</a:t>
                      </a:r>
                    </a:p>
                  </a:txBody>
                  <a:tcPr/>
                </a:tc>
                <a:extLst>
                  <a:ext uri="{0D108BD9-81ED-4DB2-BD59-A6C34878D82A}">
                    <a16:rowId xmlns:a16="http://schemas.microsoft.com/office/drawing/2014/main" val="2210632206"/>
                  </a:ext>
                </a:extLst>
              </a:tr>
              <a:tr h="370840">
                <a:tc>
                  <a:txBody>
                    <a:bodyPr/>
                    <a:lstStyle/>
                    <a:p>
                      <a:r>
                        <a:rPr lang="en-IN" dirty="0"/>
                        <a:t>Self-evaluation (S_SE)</a:t>
                      </a:r>
                    </a:p>
                  </a:txBody>
                  <a:tcPr/>
                </a:tc>
                <a:tc>
                  <a:txBody>
                    <a:bodyPr/>
                    <a:lstStyle/>
                    <a:p>
                      <a:r>
                        <a:rPr lang="en-IN" dirty="0"/>
                        <a:t>Self-evaluation to know course readiness, motivation, excitement.</a:t>
                      </a:r>
                    </a:p>
                  </a:txBody>
                  <a:tcPr/>
                </a:tc>
                <a:extLst>
                  <a:ext uri="{0D108BD9-81ED-4DB2-BD59-A6C34878D82A}">
                    <a16:rowId xmlns:a16="http://schemas.microsoft.com/office/drawing/2014/main" val="2382856661"/>
                  </a:ext>
                </a:extLst>
              </a:tr>
              <a:tr h="370840">
                <a:tc>
                  <a:txBody>
                    <a:bodyPr/>
                    <a:lstStyle/>
                    <a:p>
                      <a:r>
                        <a:rPr lang="en-IN" dirty="0"/>
                        <a:t>Pre-assessment (S_PA)</a:t>
                      </a:r>
                    </a:p>
                  </a:txBody>
                  <a:tcPr/>
                </a:tc>
                <a:tc>
                  <a:txBody>
                    <a:bodyPr/>
                    <a:lstStyle/>
                    <a:p>
                      <a:r>
                        <a:rPr lang="en-IN" dirty="0"/>
                        <a:t>Pre-assessment of the pre-requisites for the course</a:t>
                      </a:r>
                    </a:p>
                  </a:txBody>
                  <a:tcPr/>
                </a:tc>
                <a:extLst>
                  <a:ext uri="{0D108BD9-81ED-4DB2-BD59-A6C34878D82A}">
                    <a16:rowId xmlns:a16="http://schemas.microsoft.com/office/drawing/2014/main" val="3247592091"/>
                  </a:ext>
                </a:extLst>
              </a:tr>
            </a:tbl>
          </a:graphicData>
        </a:graphic>
      </p:graphicFrame>
    </p:spTree>
    <p:extLst>
      <p:ext uri="{BB962C8B-B14F-4D97-AF65-F5344CB8AC3E}">
        <p14:creationId xmlns:p14="http://schemas.microsoft.com/office/powerpoint/2010/main" val="1367268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3529-B52E-4167-9EF3-32B250F7A996}"/>
              </a:ext>
            </a:extLst>
          </p:cNvPr>
          <p:cNvSpPr>
            <a:spLocks noGrp="1"/>
          </p:cNvSpPr>
          <p:nvPr>
            <p:ph type="title"/>
          </p:nvPr>
        </p:nvSpPr>
        <p:spPr>
          <a:xfrm>
            <a:off x="838200" y="365125"/>
            <a:ext cx="10515600" cy="1325563"/>
          </a:xfrm>
        </p:spPr>
        <p:txBody>
          <a:bodyPr/>
          <a:lstStyle/>
          <a:p>
            <a:r>
              <a:rPr lang="en-IN"/>
              <a:t>Student Context: An example</a:t>
            </a:r>
            <a:endParaRPr lang="en-IN" dirty="0"/>
          </a:p>
        </p:txBody>
      </p:sp>
      <p:pic>
        <p:nvPicPr>
          <p:cNvPr id="5" name="Content Placeholder 4">
            <a:extLst>
              <a:ext uri="{FF2B5EF4-FFF2-40B4-BE49-F238E27FC236}">
                <a16:creationId xmlns:a16="http://schemas.microsoft.com/office/drawing/2014/main" id="{AEDBBB71-3E9F-4D02-8B87-7F1BA1949F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5958" y="2430379"/>
            <a:ext cx="6367095" cy="998622"/>
          </a:xfrm>
        </p:spPr>
      </p:pic>
      <p:sp>
        <p:nvSpPr>
          <p:cNvPr id="6" name="TextBox 5">
            <a:extLst>
              <a:ext uri="{FF2B5EF4-FFF2-40B4-BE49-F238E27FC236}">
                <a16:creationId xmlns:a16="http://schemas.microsoft.com/office/drawing/2014/main" id="{EEAF2F8F-B0F6-4C02-A6A0-76993A664751}"/>
              </a:ext>
            </a:extLst>
          </p:cNvPr>
          <p:cNvSpPr txBox="1"/>
          <p:nvPr/>
        </p:nvSpPr>
        <p:spPr>
          <a:xfrm>
            <a:off x="1010653" y="3850105"/>
            <a:ext cx="10343147" cy="1938992"/>
          </a:xfrm>
          <a:prstGeom prst="rect">
            <a:avLst/>
          </a:prstGeom>
          <a:noFill/>
        </p:spPr>
        <p:txBody>
          <a:bodyPr wrap="square" rtlCol="0">
            <a:spAutoFit/>
          </a:bodyPr>
          <a:lstStyle/>
          <a:p>
            <a:r>
              <a:rPr lang="en-IN" sz="2400" dirty="0"/>
              <a:t>This student prefers visual (S_V), text(S_T), demo-based(S_D) methods of learning, but does not prefer practical (S_P), activity-based(S_AT), and did not fare well in the pre-assessment(S_PA). The student does not mind step-by-step(S_S), lectures(S_L), audios(S_A) to learn and believes he/she is ready for the course (S_SE). </a:t>
            </a:r>
          </a:p>
        </p:txBody>
      </p:sp>
    </p:spTree>
    <p:extLst>
      <p:ext uri="{BB962C8B-B14F-4D97-AF65-F5344CB8AC3E}">
        <p14:creationId xmlns:p14="http://schemas.microsoft.com/office/powerpoint/2010/main" val="2814862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ED78E-F371-4FBE-A953-2ECB3BB95209}"/>
              </a:ext>
            </a:extLst>
          </p:cNvPr>
          <p:cNvSpPr>
            <a:spLocks noGrp="1"/>
          </p:cNvSpPr>
          <p:nvPr>
            <p:ph type="title"/>
          </p:nvPr>
        </p:nvSpPr>
        <p:spPr/>
        <p:txBody>
          <a:bodyPr/>
          <a:lstStyle/>
          <a:p>
            <a:r>
              <a:rPr lang="en-IN" dirty="0"/>
              <a:t>Content Context</a:t>
            </a:r>
          </a:p>
        </p:txBody>
      </p:sp>
      <p:graphicFrame>
        <p:nvGraphicFramePr>
          <p:cNvPr id="9" name="Content Placeholder 8">
            <a:extLst>
              <a:ext uri="{FF2B5EF4-FFF2-40B4-BE49-F238E27FC236}">
                <a16:creationId xmlns:a16="http://schemas.microsoft.com/office/drawing/2014/main" id="{B72D1A08-1DB1-4F53-ACB4-4ED5A214E6AA}"/>
              </a:ext>
            </a:extLst>
          </p:cNvPr>
          <p:cNvGraphicFramePr>
            <a:graphicFrameLocks noGrp="1"/>
          </p:cNvGraphicFramePr>
          <p:nvPr>
            <p:ph idx="1"/>
            <p:extLst>
              <p:ext uri="{D42A27DB-BD31-4B8C-83A1-F6EECF244321}">
                <p14:modId xmlns:p14="http://schemas.microsoft.com/office/powerpoint/2010/main" val="3022059387"/>
              </p:ext>
            </p:extLst>
          </p:nvPr>
        </p:nvGraphicFramePr>
        <p:xfrm>
          <a:off x="838200" y="1825625"/>
          <a:ext cx="10515600" cy="3977640"/>
        </p:xfrm>
        <a:graphic>
          <a:graphicData uri="http://schemas.openxmlformats.org/drawingml/2006/table">
            <a:tbl>
              <a:tblPr firstRow="1" bandRow="1">
                <a:tableStyleId>{5C22544A-7EE6-4342-B048-85BDC9FD1C3A}</a:tableStyleId>
              </a:tblPr>
              <a:tblGrid>
                <a:gridCol w="2939716">
                  <a:extLst>
                    <a:ext uri="{9D8B030D-6E8A-4147-A177-3AD203B41FA5}">
                      <a16:colId xmlns:a16="http://schemas.microsoft.com/office/drawing/2014/main" val="980778030"/>
                    </a:ext>
                  </a:extLst>
                </a:gridCol>
                <a:gridCol w="7575884">
                  <a:extLst>
                    <a:ext uri="{9D8B030D-6E8A-4147-A177-3AD203B41FA5}">
                      <a16:colId xmlns:a16="http://schemas.microsoft.com/office/drawing/2014/main" val="254419634"/>
                    </a:ext>
                  </a:extLst>
                </a:gridCol>
              </a:tblGrid>
              <a:tr h="370840">
                <a:tc>
                  <a:txBody>
                    <a:bodyPr/>
                    <a:lstStyle/>
                    <a:p>
                      <a:r>
                        <a:rPr lang="en-IN" dirty="0"/>
                        <a:t>Context</a:t>
                      </a:r>
                    </a:p>
                  </a:txBody>
                  <a:tcPr/>
                </a:tc>
                <a:tc>
                  <a:txBody>
                    <a:bodyPr/>
                    <a:lstStyle/>
                    <a:p>
                      <a:r>
                        <a:rPr lang="en-IN"/>
                        <a:t>Preferance towards</a:t>
                      </a:r>
                      <a:endParaRPr lang="en-IN" dirty="0"/>
                    </a:p>
                  </a:txBody>
                  <a:tcPr/>
                </a:tc>
                <a:extLst>
                  <a:ext uri="{0D108BD9-81ED-4DB2-BD59-A6C34878D82A}">
                    <a16:rowId xmlns:a16="http://schemas.microsoft.com/office/drawing/2014/main" val="829125911"/>
                  </a:ext>
                </a:extLst>
              </a:tr>
              <a:tr h="370840">
                <a:tc>
                  <a:txBody>
                    <a:bodyPr/>
                    <a:lstStyle/>
                    <a:p>
                      <a:r>
                        <a:rPr lang="en-IN" dirty="0"/>
                        <a:t>Ease of understanding (C_E)</a:t>
                      </a:r>
                    </a:p>
                  </a:txBody>
                  <a:tcPr/>
                </a:tc>
                <a:tc>
                  <a:txBody>
                    <a:bodyPr/>
                    <a:lstStyle/>
                    <a:p>
                      <a:r>
                        <a:rPr lang="en-IN" dirty="0"/>
                        <a:t>How easy is it to understand the topic ?</a:t>
                      </a:r>
                    </a:p>
                  </a:txBody>
                  <a:tcPr/>
                </a:tc>
                <a:extLst>
                  <a:ext uri="{0D108BD9-81ED-4DB2-BD59-A6C34878D82A}">
                    <a16:rowId xmlns:a16="http://schemas.microsoft.com/office/drawing/2014/main" val="3823589788"/>
                  </a:ext>
                </a:extLst>
              </a:tr>
              <a:tr h="370840">
                <a:tc>
                  <a:txBody>
                    <a:bodyPr/>
                    <a:lstStyle/>
                    <a:p>
                      <a:r>
                        <a:rPr lang="en-IN" dirty="0"/>
                        <a:t>Simple/Intuition (C_I)</a:t>
                      </a:r>
                    </a:p>
                  </a:txBody>
                  <a:tcPr/>
                </a:tc>
                <a:tc>
                  <a:txBody>
                    <a:bodyPr/>
                    <a:lstStyle/>
                    <a:p>
                      <a:r>
                        <a:rPr lang="en-IN" dirty="0"/>
                        <a:t>How simple, intuitive is it ?</a:t>
                      </a:r>
                    </a:p>
                  </a:txBody>
                  <a:tcPr/>
                </a:tc>
                <a:extLst>
                  <a:ext uri="{0D108BD9-81ED-4DB2-BD59-A6C34878D82A}">
                    <a16:rowId xmlns:a16="http://schemas.microsoft.com/office/drawing/2014/main" val="2044843317"/>
                  </a:ext>
                </a:extLst>
              </a:tr>
              <a:tr h="370840">
                <a:tc>
                  <a:txBody>
                    <a:bodyPr/>
                    <a:lstStyle/>
                    <a:p>
                      <a:r>
                        <a:rPr lang="en-IN" dirty="0"/>
                        <a:t>Surface/In-depth (C_ID)</a:t>
                      </a:r>
                    </a:p>
                  </a:txBody>
                  <a:tcPr/>
                </a:tc>
                <a:tc>
                  <a:txBody>
                    <a:bodyPr/>
                    <a:lstStyle/>
                    <a:p>
                      <a:r>
                        <a:rPr lang="en-IN" dirty="0"/>
                        <a:t>How surface based or in-depth does it cover the topic ? </a:t>
                      </a:r>
                    </a:p>
                  </a:txBody>
                  <a:tcPr/>
                </a:tc>
                <a:extLst>
                  <a:ext uri="{0D108BD9-81ED-4DB2-BD59-A6C34878D82A}">
                    <a16:rowId xmlns:a16="http://schemas.microsoft.com/office/drawing/2014/main" val="53288943"/>
                  </a:ext>
                </a:extLst>
              </a:tr>
              <a:tr h="370840">
                <a:tc>
                  <a:txBody>
                    <a:bodyPr/>
                    <a:lstStyle/>
                    <a:p>
                      <a:r>
                        <a:rPr lang="en-IN" dirty="0"/>
                        <a:t>Brief/Concise (C_C)</a:t>
                      </a:r>
                    </a:p>
                  </a:txBody>
                  <a:tcPr/>
                </a:tc>
                <a:tc>
                  <a:txBody>
                    <a:bodyPr/>
                    <a:lstStyle/>
                    <a:p>
                      <a:r>
                        <a:rPr lang="en-IN" dirty="0"/>
                        <a:t>How short, to the point is it ?</a:t>
                      </a:r>
                    </a:p>
                  </a:txBody>
                  <a:tcPr/>
                </a:tc>
                <a:extLst>
                  <a:ext uri="{0D108BD9-81ED-4DB2-BD59-A6C34878D82A}">
                    <a16:rowId xmlns:a16="http://schemas.microsoft.com/office/drawing/2014/main" val="2184051410"/>
                  </a:ext>
                </a:extLst>
              </a:tr>
              <a:tr h="370840">
                <a:tc>
                  <a:txBody>
                    <a:bodyPr/>
                    <a:lstStyle/>
                    <a:p>
                      <a:r>
                        <a:rPr lang="en-IN" dirty="0"/>
                        <a:t>Thorough (C_T)</a:t>
                      </a:r>
                    </a:p>
                  </a:txBody>
                  <a:tcPr/>
                </a:tc>
                <a:tc>
                  <a:txBody>
                    <a:bodyPr/>
                    <a:lstStyle/>
                    <a:p>
                      <a:r>
                        <a:rPr lang="en-IN" dirty="0"/>
                        <a:t>How well does the content item cover the topic?</a:t>
                      </a:r>
                    </a:p>
                  </a:txBody>
                  <a:tcPr/>
                </a:tc>
                <a:extLst>
                  <a:ext uri="{0D108BD9-81ED-4DB2-BD59-A6C34878D82A}">
                    <a16:rowId xmlns:a16="http://schemas.microsoft.com/office/drawing/2014/main" val="166179467"/>
                  </a:ext>
                </a:extLst>
              </a:tr>
              <a:tr h="370840">
                <a:tc>
                  <a:txBody>
                    <a:bodyPr/>
                    <a:lstStyle/>
                    <a:p>
                      <a:r>
                        <a:rPr lang="en-IN" dirty="0"/>
                        <a:t>Well reviewed/rated(C_R)</a:t>
                      </a:r>
                    </a:p>
                  </a:txBody>
                  <a:tcPr/>
                </a:tc>
                <a:tc>
                  <a:txBody>
                    <a:bodyPr/>
                    <a:lstStyle/>
                    <a:p>
                      <a:r>
                        <a:rPr lang="en-IN" dirty="0"/>
                        <a:t>What well rated is it ? </a:t>
                      </a:r>
                    </a:p>
                  </a:txBody>
                  <a:tcPr/>
                </a:tc>
                <a:extLst>
                  <a:ext uri="{0D108BD9-81ED-4DB2-BD59-A6C34878D82A}">
                    <a16:rowId xmlns:a16="http://schemas.microsoft.com/office/drawing/2014/main" val="1419907438"/>
                  </a:ext>
                </a:extLst>
              </a:tr>
              <a:tr h="370840">
                <a:tc>
                  <a:txBody>
                    <a:bodyPr/>
                    <a:lstStyle/>
                    <a:p>
                      <a:r>
                        <a:rPr lang="en-IN" dirty="0"/>
                        <a:t>Theoretical/Abstract (C_A)</a:t>
                      </a:r>
                    </a:p>
                  </a:txBody>
                  <a:tcPr/>
                </a:tc>
                <a:tc>
                  <a:txBody>
                    <a:bodyPr/>
                    <a:lstStyle/>
                    <a:p>
                      <a:r>
                        <a:rPr lang="en-IN" dirty="0"/>
                        <a:t>How theoretical or abstract is the content item?</a:t>
                      </a:r>
                    </a:p>
                  </a:txBody>
                  <a:tcPr/>
                </a:tc>
                <a:extLst>
                  <a:ext uri="{0D108BD9-81ED-4DB2-BD59-A6C34878D82A}">
                    <a16:rowId xmlns:a16="http://schemas.microsoft.com/office/drawing/2014/main" val="1403384859"/>
                  </a:ext>
                </a:extLst>
              </a:tr>
              <a:tr h="370840">
                <a:tc>
                  <a:txBody>
                    <a:bodyPr/>
                    <a:lstStyle/>
                    <a:p>
                      <a:r>
                        <a:rPr lang="en-IN" dirty="0"/>
                        <a:t>Practical/Hands on (C_P)</a:t>
                      </a:r>
                    </a:p>
                  </a:txBody>
                  <a:tcPr/>
                </a:tc>
                <a:tc>
                  <a:txBody>
                    <a:bodyPr/>
                    <a:lstStyle/>
                    <a:p>
                      <a:r>
                        <a:rPr lang="en-IN" dirty="0"/>
                        <a:t>Can it be tried or experienced?</a:t>
                      </a:r>
                    </a:p>
                  </a:txBody>
                  <a:tcPr/>
                </a:tc>
                <a:extLst>
                  <a:ext uri="{0D108BD9-81ED-4DB2-BD59-A6C34878D82A}">
                    <a16:rowId xmlns:a16="http://schemas.microsoft.com/office/drawing/2014/main" val="2210632206"/>
                  </a:ext>
                </a:extLst>
              </a:tr>
              <a:tr h="370840">
                <a:tc>
                  <a:txBody>
                    <a:bodyPr/>
                    <a:lstStyle/>
                    <a:p>
                      <a:r>
                        <a:rPr lang="en-IN" dirty="0"/>
                        <a:t>Experimental/Task-based (C_ETB)</a:t>
                      </a:r>
                    </a:p>
                  </a:txBody>
                  <a:tcPr/>
                </a:tc>
                <a:tc>
                  <a:txBody>
                    <a:bodyPr/>
                    <a:lstStyle/>
                    <a:p>
                      <a:r>
                        <a:rPr lang="en-IN" dirty="0"/>
                        <a:t>How task oriented is it ? For e.g.: Collaboration with other students or some research/findings?</a:t>
                      </a:r>
                    </a:p>
                  </a:txBody>
                  <a:tcPr/>
                </a:tc>
                <a:extLst>
                  <a:ext uri="{0D108BD9-81ED-4DB2-BD59-A6C34878D82A}">
                    <a16:rowId xmlns:a16="http://schemas.microsoft.com/office/drawing/2014/main" val="2382856661"/>
                  </a:ext>
                </a:extLst>
              </a:tr>
            </a:tbl>
          </a:graphicData>
        </a:graphic>
      </p:graphicFrame>
    </p:spTree>
    <p:extLst>
      <p:ext uri="{BB962C8B-B14F-4D97-AF65-F5344CB8AC3E}">
        <p14:creationId xmlns:p14="http://schemas.microsoft.com/office/powerpoint/2010/main" val="1332982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3529-B52E-4167-9EF3-32B250F7A996}"/>
              </a:ext>
            </a:extLst>
          </p:cNvPr>
          <p:cNvSpPr>
            <a:spLocks noGrp="1"/>
          </p:cNvSpPr>
          <p:nvPr>
            <p:ph type="title"/>
          </p:nvPr>
        </p:nvSpPr>
        <p:spPr>
          <a:xfrm>
            <a:off x="838200" y="365125"/>
            <a:ext cx="10515600" cy="1325563"/>
          </a:xfrm>
        </p:spPr>
        <p:txBody>
          <a:bodyPr/>
          <a:lstStyle/>
          <a:p>
            <a:r>
              <a:rPr lang="en-IN" dirty="0"/>
              <a:t>Content Context: An example</a:t>
            </a:r>
          </a:p>
        </p:txBody>
      </p:sp>
      <p:pic>
        <p:nvPicPr>
          <p:cNvPr id="5" name="Content Placeholder 4">
            <a:extLst>
              <a:ext uri="{FF2B5EF4-FFF2-40B4-BE49-F238E27FC236}">
                <a16:creationId xmlns:a16="http://schemas.microsoft.com/office/drawing/2014/main" id="{AEDBBB71-3E9F-4D02-8B87-7F1BA1949F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5369" y="2103438"/>
            <a:ext cx="7194884" cy="1325563"/>
          </a:xfrm>
        </p:spPr>
      </p:pic>
      <p:sp>
        <p:nvSpPr>
          <p:cNvPr id="6" name="TextBox 5">
            <a:extLst>
              <a:ext uri="{FF2B5EF4-FFF2-40B4-BE49-F238E27FC236}">
                <a16:creationId xmlns:a16="http://schemas.microsoft.com/office/drawing/2014/main" id="{EEAF2F8F-B0F6-4C02-A6A0-76993A664751}"/>
              </a:ext>
            </a:extLst>
          </p:cNvPr>
          <p:cNvSpPr txBox="1"/>
          <p:nvPr/>
        </p:nvSpPr>
        <p:spPr>
          <a:xfrm>
            <a:off x="1010653" y="3850105"/>
            <a:ext cx="10343147" cy="1569660"/>
          </a:xfrm>
          <a:prstGeom prst="rect">
            <a:avLst/>
          </a:prstGeom>
          <a:noFill/>
        </p:spPr>
        <p:txBody>
          <a:bodyPr wrap="square" rtlCol="0">
            <a:spAutoFit/>
          </a:bodyPr>
          <a:lstStyle/>
          <a:p>
            <a:r>
              <a:rPr lang="en-IN" sz="2400" dirty="0"/>
              <a:t>C_1_1 is a content item for topic 1 for a course. It is thorough(C_T), practical(C_P), and experimentally sound(C_ETB), but not in-depth(C_ID),concise(C_C), and abstract(C_A). It is moderate in terms of  understanding(C_E), intuitiveness(C_I) and has positive reviews(C_R).</a:t>
            </a:r>
          </a:p>
        </p:txBody>
      </p:sp>
    </p:spTree>
    <p:extLst>
      <p:ext uri="{BB962C8B-B14F-4D97-AF65-F5344CB8AC3E}">
        <p14:creationId xmlns:p14="http://schemas.microsoft.com/office/powerpoint/2010/main" val="717133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5EA5-F73A-4501-81E7-5C97C0C27DA7}"/>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sz="3200" b="1" dirty="0"/>
              <a:t>Experiments</a:t>
            </a:r>
          </a:p>
          <a:p>
            <a:r>
              <a:rPr lang="en-IN" dirty="0"/>
              <a:t>Results</a:t>
            </a:r>
          </a:p>
          <a:p>
            <a:r>
              <a:rPr lang="en-IN" dirty="0"/>
              <a:t>Conclusion</a:t>
            </a:r>
          </a:p>
        </p:txBody>
      </p:sp>
    </p:spTree>
    <p:extLst>
      <p:ext uri="{BB962C8B-B14F-4D97-AF65-F5344CB8AC3E}">
        <p14:creationId xmlns:p14="http://schemas.microsoft.com/office/powerpoint/2010/main" val="2130407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5EA5-F73A-4501-81E7-5C97C0C27DA7}"/>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sz="3200" b="1" dirty="0"/>
              <a:t>Introduction</a:t>
            </a:r>
          </a:p>
          <a:p>
            <a:r>
              <a:rPr lang="en-IN" dirty="0"/>
              <a:t>Preliminaries</a:t>
            </a:r>
          </a:p>
          <a:p>
            <a:r>
              <a:rPr lang="en-IN" dirty="0"/>
              <a:t>Algorithm</a:t>
            </a:r>
          </a:p>
          <a:p>
            <a:r>
              <a:rPr lang="en-IN" dirty="0"/>
              <a:t>Dataset</a:t>
            </a:r>
          </a:p>
          <a:p>
            <a:r>
              <a:rPr lang="en-IN" dirty="0"/>
              <a:t>Experiments</a:t>
            </a:r>
          </a:p>
          <a:p>
            <a:r>
              <a:rPr lang="en-IN" dirty="0"/>
              <a:t>Results</a:t>
            </a:r>
          </a:p>
          <a:p>
            <a:r>
              <a:rPr lang="en-IN" dirty="0"/>
              <a:t>Conclusion</a:t>
            </a:r>
          </a:p>
        </p:txBody>
      </p:sp>
    </p:spTree>
    <p:extLst>
      <p:ext uri="{BB962C8B-B14F-4D97-AF65-F5344CB8AC3E}">
        <p14:creationId xmlns:p14="http://schemas.microsoft.com/office/powerpoint/2010/main" val="562536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9419-C00E-42B9-9F66-1F736D0D22D3}"/>
              </a:ext>
            </a:extLst>
          </p:cNvPr>
          <p:cNvSpPr>
            <a:spLocks noGrp="1"/>
          </p:cNvSpPr>
          <p:nvPr>
            <p:ph type="title"/>
          </p:nvPr>
        </p:nvSpPr>
        <p:spPr/>
        <p:txBody>
          <a:bodyPr/>
          <a:lstStyle/>
          <a:p>
            <a:r>
              <a:rPr lang="en-IN" dirty="0"/>
              <a:t>Experiments</a:t>
            </a:r>
          </a:p>
        </p:txBody>
      </p:sp>
      <p:sp>
        <p:nvSpPr>
          <p:cNvPr id="3" name="Content Placeholder 2">
            <a:extLst>
              <a:ext uri="{FF2B5EF4-FFF2-40B4-BE49-F238E27FC236}">
                <a16:creationId xmlns:a16="http://schemas.microsoft.com/office/drawing/2014/main" id="{244869F8-A711-4046-BECB-D68603933B6B}"/>
              </a:ext>
            </a:extLst>
          </p:cNvPr>
          <p:cNvSpPr>
            <a:spLocks noGrp="1"/>
          </p:cNvSpPr>
          <p:nvPr>
            <p:ph idx="1"/>
          </p:nvPr>
        </p:nvSpPr>
        <p:spPr/>
        <p:txBody>
          <a:bodyPr/>
          <a:lstStyle/>
          <a:p>
            <a:r>
              <a:rPr lang="en-IN" dirty="0"/>
              <a:t>Simulated environment.</a:t>
            </a:r>
          </a:p>
          <a:p>
            <a:endParaRPr lang="en-IN" dirty="0"/>
          </a:p>
          <a:p>
            <a:pPr lvl="1"/>
            <a:r>
              <a:rPr lang="en-IN" dirty="0"/>
              <a:t>Student view</a:t>
            </a:r>
          </a:p>
          <a:p>
            <a:pPr marL="457200" lvl="1" indent="0">
              <a:buNone/>
            </a:pPr>
            <a:endParaRPr lang="en-IN" dirty="0"/>
          </a:p>
          <a:p>
            <a:pPr lvl="1"/>
            <a:r>
              <a:rPr lang="en-IN" dirty="0"/>
              <a:t>Learning Algorithm’s view</a:t>
            </a:r>
          </a:p>
          <a:p>
            <a:pPr marL="457200" lvl="1" indent="0">
              <a:buNone/>
            </a:pPr>
            <a:endParaRPr lang="en-IN" dirty="0"/>
          </a:p>
          <a:p>
            <a:r>
              <a:rPr lang="en-IN" dirty="0"/>
              <a:t>Hyper-parameter tuning.</a:t>
            </a:r>
          </a:p>
        </p:txBody>
      </p:sp>
    </p:spTree>
    <p:extLst>
      <p:ext uri="{BB962C8B-B14F-4D97-AF65-F5344CB8AC3E}">
        <p14:creationId xmlns:p14="http://schemas.microsoft.com/office/powerpoint/2010/main" val="3687568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4A815D7-E1C6-4A5A-A157-288F3B59E0EA}"/>
              </a:ext>
            </a:extLst>
          </p:cNvPr>
          <p:cNvSpPr/>
          <p:nvPr/>
        </p:nvSpPr>
        <p:spPr>
          <a:xfrm>
            <a:off x="4812636" y="1275347"/>
            <a:ext cx="4235116" cy="52415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60000"/>
                  <a:lumOff val="40000"/>
                </a:schemeClr>
              </a:solidFill>
            </a:endParaRPr>
          </a:p>
        </p:txBody>
      </p:sp>
      <p:sp>
        <p:nvSpPr>
          <p:cNvPr id="2" name="Title 1">
            <a:extLst>
              <a:ext uri="{FF2B5EF4-FFF2-40B4-BE49-F238E27FC236}">
                <a16:creationId xmlns:a16="http://schemas.microsoft.com/office/drawing/2014/main" id="{21D10F64-519B-446A-805F-B538BE7F6C21}"/>
              </a:ext>
            </a:extLst>
          </p:cNvPr>
          <p:cNvSpPr>
            <a:spLocks noGrp="1"/>
          </p:cNvSpPr>
          <p:nvPr>
            <p:ph type="title"/>
          </p:nvPr>
        </p:nvSpPr>
        <p:spPr/>
        <p:txBody>
          <a:bodyPr/>
          <a:lstStyle/>
          <a:p>
            <a:r>
              <a:rPr lang="en-IN" b="1" dirty="0"/>
              <a:t>Student View</a:t>
            </a:r>
          </a:p>
        </p:txBody>
      </p:sp>
      <mc:AlternateContent xmlns:mc="http://schemas.openxmlformats.org/markup-compatibility/2006" xmlns:am3d="http://schemas.microsoft.com/office/drawing/2017/model3d">
        <mc:Choice Requires="am3d">
          <p:graphicFrame>
            <p:nvGraphicFramePr>
              <p:cNvPr id="4" name="Content Placeholder 3" descr="Avatar Male">
                <a:extLst>
                  <a:ext uri="{FF2B5EF4-FFF2-40B4-BE49-F238E27FC236}">
                    <a16:creationId xmlns:a16="http://schemas.microsoft.com/office/drawing/2014/main" id="{54F290ED-C0AF-4D55-899D-F29AB5452153}"/>
                  </a:ext>
                </a:extLst>
              </p:cNvPr>
              <p:cNvGraphicFramePr>
                <a:graphicFrameLocks noGrp="1" noChangeAspect="1"/>
              </p:cNvGraphicFramePr>
              <p:nvPr>
                <p:ph idx="1"/>
                <p:extLst>
                  <p:ext uri="{D42A27DB-BD31-4B8C-83A1-F6EECF244321}">
                    <p14:modId xmlns:p14="http://schemas.microsoft.com/office/powerpoint/2010/main" val="202492770"/>
                  </p:ext>
                </p:extLst>
              </p:nvPr>
            </p:nvGraphicFramePr>
            <p:xfrm>
              <a:off x="1540041" y="4101623"/>
              <a:ext cx="789338" cy="1705513"/>
            </p:xfrm>
            <a:graphic>
              <a:graphicData uri="http://schemas.microsoft.com/office/drawing/2017/model3d">
                <am3d:model3d r:embed="rId3">
                  <am3d:spPr>
                    <a:xfrm>
                      <a:off x="0" y="0"/>
                      <a:ext cx="789338" cy="1705513"/>
                    </a:xfrm>
                    <a:prstGeom prst="rect">
                      <a:avLst/>
                    </a:prstGeom>
                  </am3d:spPr>
                  <am3d:camera>
                    <am3d:pos x="0" y="0" z="51632781"/>
                    <am3d:up dx="0" dy="36000000" dz="0"/>
                    <am3d:lookAt x="0" y="0" z="0"/>
                    <am3d:perspective fov="2700000"/>
                  </am3d:camera>
                  <am3d:trans>
                    <am3d:meterPerModelUnit n="612139" d="1000000"/>
                    <am3d:preTrans dx="-29106" dy="-17984947" dz="518690"/>
                    <am3d:scale>
                      <am3d:sx n="1000000" d="1000000"/>
                      <am3d:sy n="1000000" d="1000000"/>
                      <am3d:sz n="1000000" d="1000000"/>
                    </am3d:scale>
                    <am3d:rot/>
                    <am3d:postTrans dx="0" dy="0" dz="0"/>
                  </am3d:trans>
                  <am3d:attrSrcUrl r:id="rId4"/>
                  <am3d:raster rName="Office3DRenderer" rVer="16.0.8326">
                    <am3d:blip r:embed="rId5"/>
                  </am3d:raster>
                  <am3d:objViewport viewportSz="1867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Content Placeholder 3" descr="Avatar Male">
                <a:extLst>
                  <a:ext uri="{FF2B5EF4-FFF2-40B4-BE49-F238E27FC236}">
                    <a16:creationId xmlns:a16="http://schemas.microsoft.com/office/drawing/2014/main" id="{54F290ED-C0AF-4D55-899D-F29AB5452153}"/>
                  </a:ext>
                </a:extLst>
              </p:cNvPr>
              <p:cNvPicPr>
                <a:picLocks noGrp="1" noRot="1" noChangeAspect="1" noMove="1" noResize="1" noEditPoints="1" noAdjustHandles="1" noChangeArrowheads="1" noChangeShapeType="1" noCrop="1"/>
              </p:cNvPicPr>
              <p:nvPr/>
            </p:nvPicPr>
            <p:blipFill>
              <a:blip r:embed="rId6"/>
              <a:stretch>
                <a:fillRect/>
              </a:stretch>
            </p:blipFill>
            <p:spPr>
              <a:xfrm>
                <a:off x="1540041" y="4101623"/>
                <a:ext cx="789338" cy="1705513"/>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6" name="3D Model 5" descr="Caroler in Hoodie">
                <a:extLst>
                  <a:ext uri="{FF2B5EF4-FFF2-40B4-BE49-F238E27FC236}">
                    <a16:creationId xmlns:a16="http://schemas.microsoft.com/office/drawing/2014/main" id="{CCC86458-DFE9-405B-BCFD-11FF69A1EB95}"/>
                  </a:ext>
                </a:extLst>
              </p:cNvPr>
              <p:cNvGraphicFramePr>
                <a:graphicFrameLocks noChangeAspect="1"/>
              </p:cNvGraphicFramePr>
              <p:nvPr>
                <p:extLst>
                  <p:ext uri="{D42A27DB-BD31-4B8C-83A1-F6EECF244321}">
                    <p14:modId xmlns:p14="http://schemas.microsoft.com/office/powerpoint/2010/main" val="689725145"/>
                  </p:ext>
                </p:extLst>
              </p:nvPr>
            </p:nvGraphicFramePr>
            <p:xfrm>
              <a:off x="717144" y="3183656"/>
              <a:ext cx="789338" cy="1325562"/>
            </p:xfrm>
            <a:graphic>
              <a:graphicData uri="http://schemas.microsoft.com/office/drawing/2017/model3d">
                <am3d:model3d r:embed="rId7">
                  <am3d:spPr>
                    <a:xfrm>
                      <a:off x="0" y="0"/>
                      <a:ext cx="789338" cy="1325562"/>
                    </a:xfrm>
                    <a:prstGeom prst="rect">
                      <a:avLst/>
                    </a:prstGeom>
                  </am3d:spPr>
                  <am3d:camera>
                    <am3d:pos x="0" y="0" z="51919558"/>
                    <am3d:up dx="0" dy="36000000" dz="0"/>
                    <am3d:lookAt x="0" y="0" z="0"/>
                    <am3d:perspective fov="2700000"/>
                  </am3d:camera>
                  <am3d:trans>
                    <am3d:meterPerModelUnit n="10860349" d="1000000"/>
                    <am3d:preTrans dx="62926" dy="-17991016" dz="-1869344"/>
                    <am3d:scale>
                      <am3d:sx n="1000000" d="1000000"/>
                      <am3d:sy n="1000000" d="1000000"/>
                      <am3d:sz n="1000000" d="1000000"/>
                    </am3d:scale>
                    <am3d:rot/>
                    <am3d:postTrans dx="0" dy="0" dz="0"/>
                  </am3d:trans>
                  <am3d:attrSrcUrl r:id="rId8"/>
                  <am3d:raster rName="Office3DRenderer" rVer="16.0.8326">
                    <am3d:blip r:embed="rId9"/>
                  </am3d:raster>
                  <am3d:objViewport viewportSz="15237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Caroler in Hoodie">
                <a:extLst>
                  <a:ext uri="{FF2B5EF4-FFF2-40B4-BE49-F238E27FC236}">
                    <a16:creationId xmlns:a16="http://schemas.microsoft.com/office/drawing/2014/main" id="{CCC86458-DFE9-405B-BCFD-11FF69A1EB95}"/>
                  </a:ext>
                </a:extLst>
              </p:cNvPr>
              <p:cNvPicPr>
                <a:picLocks noGrp="1" noRot="1" noChangeAspect="1" noMove="1" noResize="1" noEditPoints="1" noAdjustHandles="1" noChangeArrowheads="1" noChangeShapeType="1" noCrop="1"/>
              </p:cNvPicPr>
              <p:nvPr/>
            </p:nvPicPr>
            <p:blipFill>
              <a:blip r:embed="rId10"/>
              <a:stretch>
                <a:fillRect/>
              </a:stretch>
            </p:blipFill>
            <p:spPr>
              <a:xfrm>
                <a:off x="717144" y="3183656"/>
                <a:ext cx="789338" cy="132556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7" name="3D Model 6" descr="Caroler in Blue Jacket">
                <a:extLst>
                  <a:ext uri="{FF2B5EF4-FFF2-40B4-BE49-F238E27FC236}">
                    <a16:creationId xmlns:a16="http://schemas.microsoft.com/office/drawing/2014/main" id="{EA5E998B-BCDF-497A-9F38-0A537B0BCBB7}"/>
                  </a:ext>
                </a:extLst>
              </p:cNvPr>
              <p:cNvGraphicFramePr>
                <a:graphicFrameLocks noChangeAspect="1"/>
              </p:cNvGraphicFramePr>
              <p:nvPr>
                <p:extLst>
                  <p:ext uri="{D42A27DB-BD31-4B8C-83A1-F6EECF244321}">
                    <p14:modId xmlns:p14="http://schemas.microsoft.com/office/powerpoint/2010/main" val="3912782178"/>
                  </p:ext>
                </p:extLst>
              </p:nvPr>
            </p:nvGraphicFramePr>
            <p:xfrm>
              <a:off x="1474305" y="2144046"/>
              <a:ext cx="920812" cy="1325562"/>
            </p:xfrm>
            <a:graphic>
              <a:graphicData uri="http://schemas.microsoft.com/office/drawing/2017/model3d">
                <am3d:model3d r:embed="rId11">
                  <am3d:spPr>
                    <a:xfrm>
                      <a:off x="0" y="0"/>
                      <a:ext cx="920812" cy="1325562"/>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attrSrcUrl r:id="rId12"/>
                  <am3d:raster rName="Office3DRenderer" rVer="16.0.8326">
                    <am3d:blip r:embed="rId13"/>
                  </am3d:raster>
                  <am3d:objViewport viewportSz="14476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Caroler in Blue Jacket">
                <a:extLst>
                  <a:ext uri="{FF2B5EF4-FFF2-40B4-BE49-F238E27FC236}">
                    <a16:creationId xmlns:a16="http://schemas.microsoft.com/office/drawing/2014/main" id="{EA5E998B-BCDF-497A-9F38-0A537B0BCBB7}"/>
                  </a:ext>
                </a:extLst>
              </p:cNvPr>
              <p:cNvPicPr>
                <a:picLocks noGrp="1" noRot="1" noChangeAspect="1" noMove="1" noResize="1" noEditPoints="1" noAdjustHandles="1" noChangeArrowheads="1" noChangeShapeType="1" noCrop="1"/>
              </p:cNvPicPr>
              <p:nvPr/>
            </p:nvPicPr>
            <p:blipFill>
              <a:blip r:embed="rId14"/>
              <a:stretch>
                <a:fillRect/>
              </a:stretch>
            </p:blipFill>
            <p:spPr>
              <a:xfrm>
                <a:off x="1474305" y="2144046"/>
                <a:ext cx="920812" cy="1325562"/>
              </a:xfrm>
              <a:prstGeom prst="rect">
                <a:avLst/>
              </a:prstGeom>
            </p:spPr>
          </p:pic>
        </mc:Fallback>
      </mc:AlternateContent>
      <p:graphicFrame>
        <p:nvGraphicFramePr>
          <p:cNvPr id="8" name="Diagram 7">
            <a:extLst>
              <a:ext uri="{FF2B5EF4-FFF2-40B4-BE49-F238E27FC236}">
                <a16:creationId xmlns:a16="http://schemas.microsoft.com/office/drawing/2014/main" id="{ADEFA57E-E898-434D-93DE-9249960D9465}"/>
              </a:ext>
            </a:extLst>
          </p:cNvPr>
          <p:cNvGraphicFramePr/>
          <p:nvPr>
            <p:extLst>
              <p:ext uri="{D42A27DB-BD31-4B8C-83A1-F6EECF244321}">
                <p14:modId xmlns:p14="http://schemas.microsoft.com/office/powerpoint/2010/main" val="3608147007"/>
              </p:ext>
            </p:extLst>
          </p:nvPr>
        </p:nvGraphicFramePr>
        <p:xfrm>
          <a:off x="5941673" y="1825966"/>
          <a:ext cx="2185597" cy="464756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cxnSp>
        <p:nvCxnSpPr>
          <p:cNvPr id="11" name="Connector: Curved 10">
            <a:extLst>
              <a:ext uri="{FF2B5EF4-FFF2-40B4-BE49-F238E27FC236}">
                <a16:creationId xmlns:a16="http://schemas.microsoft.com/office/drawing/2014/main" id="{0360063F-6253-4AC4-A699-71B288CBDC4F}"/>
              </a:ext>
            </a:extLst>
          </p:cNvPr>
          <p:cNvCxnSpPr>
            <a:cxnSpLocks/>
          </p:cNvCxnSpPr>
          <p:nvPr/>
        </p:nvCxnSpPr>
        <p:spPr>
          <a:xfrm flipV="1">
            <a:off x="2141621" y="2198311"/>
            <a:ext cx="3800052" cy="663419"/>
          </a:xfrm>
          <a:prstGeom prst="curved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1ACA48C5-D70E-45C7-BB3F-9C7030100131}"/>
              </a:ext>
            </a:extLst>
          </p:cNvPr>
          <p:cNvCxnSpPr>
            <a:cxnSpLocks/>
            <a:stCxn id="4" idx="3"/>
          </p:cNvCxnSpPr>
          <p:nvPr/>
        </p:nvCxnSpPr>
        <p:spPr>
          <a:xfrm>
            <a:off x="2329379" y="4954380"/>
            <a:ext cx="3612294" cy="988034"/>
          </a:xfrm>
          <a:prstGeom prst="curved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637CE785-7DCF-425D-AE14-C6B6AED65606}"/>
              </a:ext>
            </a:extLst>
          </p:cNvPr>
          <p:cNvCxnSpPr>
            <a:cxnSpLocks/>
          </p:cNvCxnSpPr>
          <p:nvPr/>
        </p:nvCxnSpPr>
        <p:spPr>
          <a:xfrm flipV="1">
            <a:off x="1474305" y="3063218"/>
            <a:ext cx="4467368" cy="786886"/>
          </a:xfrm>
          <a:prstGeom prst="curved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DBB2057-0058-43D0-A3ED-99552DCE32EC}"/>
              </a:ext>
            </a:extLst>
          </p:cNvPr>
          <p:cNvSpPr txBox="1"/>
          <p:nvPr/>
        </p:nvSpPr>
        <p:spPr>
          <a:xfrm>
            <a:off x="5269835" y="1443789"/>
            <a:ext cx="3176336" cy="369332"/>
          </a:xfrm>
          <a:prstGeom prst="rect">
            <a:avLst/>
          </a:prstGeom>
          <a:noFill/>
        </p:spPr>
        <p:txBody>
          <a:bodyPr wrap="square" rtlCol="0">
            <a:spAutoFit/>
          </a:bodyPr>
          <a:lstStyle/>
          <a:p>
            <a:pPr algn="ctr"/>
            <a:r>
              <a:rPr lang="en-IN" b="1" dirty="0">
                <a:solidFill>
                  <a:schemeClr val="accent2">
                    <a:lumMod val="75000"/>
                  </a:schemeClr>
                </a:solidFill>
              </a:rPr>
              <a:t>COURSE</a:t>
            </a:r>
          </a:p>
        </p:txBody>
      </p:sp>
      <p:sp>
        <p:nvSpPr>
          <p:cNvPr id="34" name="Arrow: Right 33">
            <a:extLst>
              <a:ext uri="{FF2B5EF4-FFF2-40B4-BE49-F238E27FC236}">
                <a16:creationId xmlns:a16="http://schemas.microsoft.com/office/drawing/2014/main" id="{7646F977-BC13-4F18-B1C1-327EB768D619}"/>
              </a:ext>
            </a:extLst>
          </p:cNvPr>
          <p:cNvSpPr/>
          <p:nvPr/>
        </p:nvSpPr>
        <p:spPr>
          <a:xfrm>
            <a:off x="9047752" y="3469608"/>
            <a:ext cx="1129037" cy="1325563"/>
          </a:xfrm>
          <a:prstGeom prst="right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17495B-5FDD-4524-9B8C-2F3042242882}"/>
              </a:ext>
            </a:extLst>
          </p:cNvPr>
          <p:cNvSpPr txBox="1"/>
          <p:nvPr/>
        </p:nvSpPr>
        <p:spPr>
          <a:xfrm>
            <a:off x="10176789" y="3850104"/>
            <a:ext cx="1734474" cy="523220"/>
          </a:xfrm>
          <a:prstGeom prst="rect">
            <a:avLst/>
          </a:prstGeom>
          <a:noFill/>
        </p:spPr>
        <p:txBody>
          <a:bodyPr wrap="square" rtlCol="0">
            <a:spAutoFit/>
          </a:bodyPr>
          <a:lstStyle/>
          <a:p>
            <a:pPr algn="ctr"/>
            <a:r>
              <a:rPr lang="en-IN" sz="2800" b="1" dirty="0"/>
              <a:t>CONTEXT</a:t>
            </a:r>
          </a:p>
        </p:txBody>
      </p:sp>
      <p:sp>
        <p:nvSpPr>
          <p:cNvPr id="41" name="TextBox 40">
            <a:extLst>
              <a:ext uri="{FF2B5EF4-FFF2-40B4-BE49-F238E27FC236}">
                <a16:creationId xmlns:a16="http://schemas.microsoft.com/office/drawing/2014/main" id="{825683B2-8F32-4BA8-ACB7-AA92823CCBCB}"/>
              </a:ext>
            </a:extLst>
          </p:cNvPr>
          <p:cNvSpPr txBox="1"/>
          <p:nvPr/>
        </p:nvSpPr>
        <p:spPr>
          <a:xfrm>
            <a:off x="2395117" y="2488693"/>
            <a:ext cx="1129037" cy="369332"/>
          </a:xfrm>
          <a:prstGeom prst="rect">
            <a:avLst/>
          </a:prstGeom>
          <a:noFill/>
        </p:spPr>
        <p:txBody>
          <a:bodyPr wrap="square" rtlCol="0">
            <a:spAutoFit/>
          </a:bodyPr>
          <a:lstStyle/>
          <a:p>
            <a:r>
              <a:rPr lang="en-IN" b="1" dirty="0">
                <a:solidFill>
                  <a:schemeClr val="accent2"/>
                </a:solidFill>
              </a:rPr>
              <a:t>Request</a:t>
            </a:r>
          </a:p>
        </p:txBody>
      </p:sp>
    </p:spTree>
    <p:extLst>
      <p:ext uri="{BB962C8B-B14F-4D97-AF65-F5344CB8AC3E}">
        <p14:creationId xmlns:p14="http://schemas.microsoft.com/office/powerpoint/2010/main" val="561906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DD55-FBC2-473B-8F8D-71ADFDE60CE8}"/>
              </a:ext>
            </a:extLst>
          </p:cNvPr>
          <p:cNvSpPr>
            <a:spLocks noGrp="1"/>
          </p:cNvSpPr>
          <p:nvPr>
            <p:ph type="title"/>
          </p:nvPr>
        </p:nvSpPr>
        <p:spPr/>
        <p:txBody>
          <a:bodyPr/>
          <a:lstStyle/>
          <a:p>
            <a:r>
              <a:rPr lang="en-IN" dirty="0"/>
              <a:t>Learning Algorithm</a:t>
            </a:r>
          </a:p>
        </p:txBody>
      </p:sp>
      <p:sp>
        <p:nvSpPr>
          <p:cNvPr id="3" name="Content Placeholder 2">
            <a:extLst>
              <a:ext uri="{FF2B5EF4-FFF2-40B4-BE49-F238E27FC236}">
                <a16:creationId xmlns:a16="http://schemas.microsoft.com/office/drawing/2014/main" id="{0AC6D5D2-EDFD-47E5-AB22-8010F30C3583}"/>
              </a:ext>
            </a:extLst>
          </p:cNvPr>
          <p:cNvSpPr>
            <a:spLocks noGrp="1"/>
          </p:cNvSpPr>
          <p:nvPr>
            <p:ph idx="1"/>
          </p:nvPr>
        </p:nvSpPr>
        <p:spPr>
          <a:xfrm>
            <a:off x="838200" y="1175924"/>
            <a:ext cx="10515600" cy="4351338"/>
          </a:xfrm>
        </p:spPr>
        <p:txBody>
          <a:bodyPr/>
          <a:lstStyle/>
          <a:p>
            <a:pPr marL="0" indent="0">
              <a:buNone/>
            </a:pPr>
            <a:endParaRPr lang="en-IN" b="1" dirty="0"/>
          </a:p>
          <a:p>
            <a:pPr marL="0" indent="0">
              <a:buNone/>
            </a:pPr>
            <a:endParaRPr lang="en-IN" b="1" dirty="0"/>
          </a:p>
          <a:p>
            <a:pPr marL="0" indent="0">
              <a:buNone/>
            </a:pPr>
            <a:endParaRPr lang="en-IN" b="1" dirty="0"/>
          </a:p>
          <a:p>
            <a:pPr marL="0" indent="0">
              <a:buNone/>
            </a:pPr>
            <a:endParaRPr lang="en-IN" b="1" dirty="0"/>
          </a:p>
        </p:txBody>
      </p:sp>
      <p:sp>
        <p:nvSpPr>
          <p:cNvPr id="4" name="Rectangle: Rounded Corners 3">
            <a:extLst>
              <a:ext uri="{FF2B5EF4-FFF2-40B4-BE49-F238E27FC236}">
                <a16:creationId xmlns:a16="http://schemas.microsoft.com/office/drawing/2014/main" id="{C6F96ECB-F76F-4225-A9AF-C31B1BF43C2F}"/>
              </a:ext>
            </a:extLst>
          </p:cNvPr>
          <p:cNvSpPr/>
          <p:nvPr/>
        </p:nvSpPr>
        <p:spPr>
          <a:xfrm>
            <a:off x="4186987" y="1732552"/>
            <a:ext cx="2294021" cy="216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Learning Algorithm</a:t>
            </a:r>
          </a:p>
        </p:txBody>
      </p:sp>
      <p:sp>
        <p:nvSpPr>
          <p:cNvPr id="5" name="TextBox 4">
            <a:extLst>
              <a:ext uri="{FF2B5EF4-FFF2-40B4-BE49-F238E27FC236}">
                <a16:creationId xmlns:a16="http://schemas.microsoft.com/office/drawing/2014/main" id="{AE7F0784-042D-4928-8D01-61B27AC2809F}"/>
              </a:ext>
            </a:extLst>
          </p:cNvPr>
          <p:cNvSpPr txBox="1"/>
          <p:nvPr/>
        </p:nvSpPr>
        <p:spPr>
          <a:xfrm>
            <a:off x="7243010" y="1612236"/>
            <a:ext cx="2310064" cy="646331"/>
          </a:xfrm>
          <a:prstGeom prst="rect">
            <a:avLst/>
          </a:prstGeom>
          <a:noFill/>
        </p:spPr>
        <p:txBody>
          <a:bodyPr wrap="square" rtlCol="0">
            <a:spAutoFit/>
          </a:bodyPr>
          <a:lstStyle/>
          <a:p>
            <a:r>
              <a:rPr lang="en-IN" dirty="0"/>
              <a:t>Get best content item for this student</a:t>
            </a:r>
          </a:p>
        </p:txBody>
      </p:sp>
      <p:sp>
        <p:nvSpPr>
          <p:cNvPr id="7" name="TextBox 6">
            <a:extLst>
              <a:ext uri="{FF2B5EF4-FFF2-40B4-BE49-F238E27FC236}">
                <a16:creationId xmlns:a16="http://schemas.microsoft.com/office/drawing/2014/main" id="{BC107A88-C312-40A3-AF4E-2EE6C513FC3F}"/>
              </a:ext>
            </a:extLst>
          </p:cNvPr>
          <p:cNvSpPr txBox="1"/>
          <p:nvPr/>
        </p:nvSpPr>
        <p:spPr>
          <a:xfrm>
            <a:off x="7218947" y="2779299"/>
            <a:ext cx="2310064" cy="369332"/>
          </a:xfrm>
          <a:prstGeom prst="rect">
            <a:avLst/>
          </a:prstGeom>
          <a:noFill/>
        </p:spPr>
        <p:txBody>
          <a:bodyPr wrap="square" rtlCol="0">
            <a:spAutoFit/>
          </a:bodyPr>
          <a:lstStyle/>
          <a:p>
            <a:r>
              <a:rPr lang="en-IN" dirty="0"/>
              <a:t>Should we skip ?</a:t>
            </a:r>
          </a:p>
        </p:txBody>
      </p:sp>
      <p:sp>
        <p:nvSpPr>
          <p:cNvPr id="9" name="TextBox 8">
            <a:extLst>
              <a:ext uri="{FF2B5EF4-FFF2-40B4-BE49-F238E27FC236}">
                <a16:creationId xmlns:a16="http://schemas.microsoft.com/office/drawing/2014/main" id="{B0854833-3B7A-4413-830E-F46F5EDEE69B}"/>
              </a:ext>
            </a:extLst>
          </p:cNvPr>
          <p:cNvSpPr txBox="1"/>
          <p:nvPr/>
        </p:nvSpPr>
        <p:spPr>
          <a:xfrm>
            <a:off x="7218946" y="3669364"/>
            <a:ext cx="2093495" cy="369332"/>
          </a:xfrm>
          <a:prstGeom prst="rect">
            <a:avLst/>
          </a:prstGeom>
          <a:noFill/>
        </p:spPr>
        <p:txBody>
          <a:bodyPr wrap="square" rtlCol="0">
            <a:spAutoFit/>
          </a:bodyPr>
          <a:lstStyle/>
          <a:p>
            <a:r>
              <a:rPr lang="en-IN" dirty="0"/>
              <a:t>Teach the student</a:t>
            </a:r>
          </a:p>
        </p:txBody>
      </p:sp>
      <p:sp>
        <p:nvSpPr>
          <p:cNvPr id="10" name="TextBox 9">
            <a:extLst>
              <a:ext uri="{FF2B5EF4-FFF2-40B4-BE49-F238E27FC236}">
                <a16:creationId xmlns:a16="http://schemas.microsoft.com/office/drawing/2014/main" id="{C7F93C9D-6F94-4175-9C8D-01AF35D17ECF}"/>
              </a:ext>
            </a:extLst>
          </p:cNvPr>
          <p:cNvSpPr txBox="1"/>
          <p:nvPr/>
        </p:nvSpPr>
        <p:spPr>
          <a:xfrm>
            <a:off x="1124705" y="5858850"/>
            <a:ext cx="1471863" cy="369332"/>
          </a:xfrm>
          <a:prstGeom prst="rect">
            <a:avLst/>
          </a:prstGeom>
          <a:noFill/>
        </p:spPr>
        <p:txBody>
          <a:bodyPr wrap="square" rtlCol="0">
            <a:spAutoFit/>
          </a:bodyPr>
          <a:lstStyle/>
          <a:p>
            <a:r>
              <a:rPr lang="en-IN" dirty="0"/>
              <a:t>Student</a:t>
            </a:r>
          </a:p>
        </p:txBody>
      </p:sp>
      <p:sp>
        <p:nvSpPr>
          <p:cNvPr id="12" name="TextBox 11">
            <a:extLst>
              <a:ext uri="{FF2B5EF4-FFF2-40B4-BE49-F238E27FC236}">
                <a16:creationId xmlns:a16="http://schemas.microsoft.com/office/drawing/2014/main" id="{2FF53282-98E2-4B31-B139-9601624CC401}"/>
              </a:ext>
            </a:extLst>
          </p:cNvPr>
          <p:cNvSpPr txBox="1"/>
          <p:nvPr/>
        </p:nvSpPr>
        <p:spPr>
          <a:xfrm>
            <a:off x="2165684" y="5459215"/>
            <a:ext cx="2294021" cy="369332"/>
          </a:xfrm>
          <a:prstGeom prst="rect">
            <a:avLst/>
          </a:prstGeom>
          <a:noFill/>
        </p:spPr>
        <p:txBody>
          <a:bodyPr wrap="square" rtlCol="0">
            <a:spAutoFit/>
          </a:bodyPr>
          <a:lstStyle/>
          <a:p>
            <a:r>
              <a:rPr lang="en-IN" dirty="0"/>
              <a:t>Feedback</a:t>
            </a:r>
          </a:p>
        </p:txBody>
      </p:sp>
      <p:sp>
        <p:nvSpPr>
          <p:cNvPr id="13" name="Rectangle: Rounded Corners 12">
            <a:extLst>
              <a:ext uri="{FF2B5EF4-FFF2-40B4-BE49-F238E27FC236}">
                <a16:creationId xmlns:a16="http://schemas.microsoft.com/office/drawing/2014/main" id="{27AEFE20-2F27-4752-B7A1-D9EC2EFE16DE}"/>
              </a:ext>
            </a:extLst>
          </p:cNvPr>
          <p:cNvSpPr/>
          <p:nvPr/>
        </p:nvSpPr>
        <p:spPr>
          <a:xfrm>
            <a:off x="4170947" y="4435644"/>
            <a:ext cx="2294021" cy="216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Simulator</a:t>
            </a:r>
          </a:p>
        </p:txBody>
      </p:sp>
      <p:sp>
        <p:nvSpPr>
          <p:cNvPr id="14" name="TextBox 13">
            <a:extLst>
              <a:ext uri="{FF2B5EF4-FFF2-40B4-BE49-F238E27FC236}">
                <a16:creationId xmlns:a16="http://schemas.microsoft.com/office/drawing/2014/main" id="{48D5E0C9-6E2E-4DFF-8082-C5AFB1373165}"/>
              </a:ext>
            </a:extLst>
          </p:cNvPr>
          <p:cNvSpPr txBox="1"/>
          <p:nvPr/>
        </p:nvSpPr>
        <p:spPr>
          <a:xfrm>
            <a:off x="7652084" y="4610216"/>
            <a:ext cx="2446421" cy="369332"/>
          </a:xfrm>
          <a:prstGeom prst="rect">
            <a:avLst/>
          </a:prstGeom>
          <a:noFill/>
        </p:spPr>
        <p:txBody>
          <a:bodyPr wrap="square" rtlCol="0">
            <a:spAutoFit/>
          </a:bodyPr>
          <a:lstStyle/>
          <a:p>
            <a:r>
              <a:rPr lang="en-IN" dirty="0"/>
              <a:t>Log the interaction</a:t>
            </a:r>
          </a:p>
        </p:txBody>
      </p:sp>
      <p:sp>
        <p:nvSpPr>
          <p:cNvPr id="15" name="TextBox 14">
            <a:extLst>
              <a:ext uri="{FF2B5EF4-FFF2-40B4-BE49-F238E27FC236}">
                <a16:creationId xmlns:a16="http://schemas.microsoft.com/office/drawing/2014/main" id="{C3C820A6-7D1E-4C03-A2DC-A8706A811A5A}"/>
              </a:ext>
            </a:extLst>
          </p:cNvPr>
          <p:cNvSpPr txBox="1"/>
          <p:nvPr/>
        </p:nvSpPr>
        <p:spPr>
          <a:xfrm>
            <a:off x="7660106" y="5147624"/>
            <a:ext cx="2446421" cy="646331"/>
          </a:xfrm>
          <a:prstGeom prst="rect">
            <a:avLst/>
          </a:prstGeom>
          <a:noFill/>
        </p:spPr>
        <p:txBody>
          <a:bodyPr wrap="square" rtlCol="0">
            <a:spAutoFit/>
          </a:bodyPr>
          <a:lstStyle/>
          <a:p>
            <a:r>
              <a:rPr lang="en-IN" dirty="0"/>
              <a:t>Update the learning algorithm</a:t>
            </a:r>
          </a:p>
        </p:txBody>
      </p:sp>
      <p:sp>
        <p:nvSpPr>
          <p:cNvPr id="16" name="TextBox 15">
            <a:extLst>
              <a:ext uri="{FF2B5EF4-FFF2-40B4-BE49-F238E27FC236}">
                <a16:creationId xmlns:a16="http://schemas.microsoft.com/office/drawing/2014/main" id="{3F76B84D-A5DB-4A24-B57A-9969E26B05E2}"/>
              </a:ext>
            </a:extLst>
          </p:cNvPr>
          <p:cNvSpPr txBox="1"/>
          <p:nvPr/>
        </p:nvSpPr>
        <p:spPr>
          <a:xfrm>
            <a:off x="7740317" y="6094103"/>
            <a:ext cx="2446421" cy="369332"/>
          </a:xfrm>
          <a:prstGeom prst="rect">
            <a:avLst/>
          </a:prstGeom>
          <a:noFill/>
        </p:spPr>
        <p:txBody>
          <a:bodyPr wrap="square" rtlCol="0">
            <a:spAutoFit/>
          </a:bodyPr>
          <a:lstStyle/>
          <a:p>
            <a:r>
              <a:rPr lang="en-IN" dirty="0"/>
              <a:t>Train the skip classifier</a:t>
            </a:r>
          </a:p>
        </p:txBody>
      </p:sp>
      <mc:AlternateContent xmlns:mc="http://schemas.openxmlformats.org/markup-compatibility/2006" xmlns:am3d="http://schemas.microsoft.com/office/drawing/2017/model3d">
        <mc:Choice Requires="am3d">
          <p:graphicFrame>
            <p:nvGraphicFramePr>
              <p:cNvPr id="17" name="3D Model 16" descr="Caroler in Hoodie">
                <a:extLst>
                  <a:ext uri="{FF2B5EF4-FFF2-40B4-BE49-F238E27FC236}">
                    <a16:creationId xmlns:a16="http://schemas.microsoft.com/office/drawing/2014/main" id="{7B14FC9B-A0D7-424D-8E5B-ADBF1DD1EC7E}"/>
                  </a:ext>
                </a:extLst>
              </p:cNvPr>
              <p:cNvGraphicFramePr>
                <a:graphicFrameLocks noChangeAspect="1"/>
              </p:cNvGraphicFramePr>
              <p:nvPr>
                <p:extLst>
                  <p:ext uri="{D42A27DB-BD31-4B8C-83A1-F6EECF244321}">
                    <p14:modId xmlns:p14="http://schemas.microsoft.com/office/powerpoint/2010/main" val="2879437536"/>
                  </p:ext>
                </p:extLst>
              </p:nvPr>
            </p:nvGraphicFramePr>
            <p:xfrm>
              <a:off x="1143581" y="4400442"/>
              <a:ext cx="797510" cy="1241841"/>
            </p:xfrm>
            <a:graphic>
              <a:graphicData uri="http://schemas.microsoft.com/office/drawing/2017/model3d">
                <am3d:model3d r:embed="rId2">
                  <am3d:spPr>
                    <a:xfrm>
                      <a:off x="0" y="0"/>
                      <a:ext cx="797510" cy="1241841"/>
                    </a:xfrm>
                    <a:prstGeom prst="rect">
                      <a:avLst/>
                    </a:prstGeom>
                  </am3d:spPr>
                  <am3d:camera>
                    <am3d:pos x="0" y="0" z="51919558"/>
                    <am3d:up dx="0" dy="36000000" dz="0"/>
                    <am3d:lookAt x="0" y="0" z="0"/>
                    <am3d:perspective fov="2700000"/>
                  </am3d:camera>
                  <am3d:trans>
                    <am3d:meterPerModelUnit n="10860349" d="1000000"/>
                    <am3d:preTrans dx="62926" dy="-17991016" dz="-1869344"/>
                    <am3d:scale>
                      <am3d:sx n="1000000" d="1000000"/>
                      <am3d:sy n="1000000" d="1000000"/>
                      <am3d:sz n="1000000" d="1000000"/>
                    </am3d:scale>
                    <am3d:rot/>
                    <am3d:postTrans dx="0" dy="0" dz="0"/>
                  </am3d:trans>
                  <am3d:attrSrcUrl r:id="rId3"/>
                  <am3d:raster rName="Office3DRenderer" rVer="16.0.8326">
                    <am3d:blip r:embed="rId4"/>
                  </am3d:raster>
                  <am3d:objViewport viewportSz="1360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Model 16" descr="Caroler in Hoodie">
                <a:extLst>
                  <a:ext uri="{FF2B5EF4-FFF2-40B4-BE49-F238E27FC236}">
                    <a16:creationId xmlns:a16="http://schemas.microsoft.com/office/drawing/2014/main" id="{7B14FC9B-A0D7-424D-8E5B-ADBF1DD1EC7E}"/>
                  </a:ext>
                </a:extLst>
              </p:cNvPr>
              <p:cNvPicPr>
                <a:picLocks noGrp="1" noRot="1" noChangeAspect="1" noMove="1" noResize="1" noEditPoints="1" noAdjustHandles="1" noChangeArrowheads="1" noChangeShapeType="1" noCrop="1"/>
              </p:cNvPicPr>
              <p:nvPr/>
            </p:nvPicPr>
            <p:blipFill>
              <a:blip r:embed="rId5"/>
              <a:stretch>
                <a:fillRect/>
              </a:stretch>
            </p:blipFill>
            <p:spPr>
              <a:xfrm>
                <a:off x="1143581" y="4400442"/>
                <a:ext cx="797510" cy="1241841"/>
              </a:xfrm>
              <a:prstGeom prst="rect">
                <a:avLst/>
              </a:prstGeom>
            </p:spPr>
          </p:pic>
        </mc:Fallback>
      </mc:AlternateContent>
      <p:sp>
        <p:nvSpPr>
          <p:cNvPr id="18" name="TextBox 17">
            <a:extLst>
              <a:ext uri="{FF2B5EF4-FFF2-40B4-BE49-F238E27FC236}">
                <a16:creationId xmlns:a16="http://schemas.microsoft.com/office/drawing/2014/main" id="{FAE1D7DC-69B8-4F1B-8668-57A53B610734}"/>
              </a:ext>
            </a:extLst>
          </p:cNvPr>
          <p:cNvSpPr txBox="1"/>
          <p:nvPr/>
        </p:nvSpPr>
        <p:spPr>
          <a:xfrm>
            <a:off x="1664362" y="2646947"/>
            <a:ext cx="926344" cy="369332"/>
          </a:xfrm>
          <a:prstGeom prst="rect">
            <a:avLst/>
          </a:prstGeom>
          <a:noFill/>
        </p:spPr>
        <p:txBody>
          <a:bodyPr wrap="none" rtlCol="0">
            <a:spAutoFit/>
          </a:bodyPr>
          <a:lstStyle/>
          <a:p>
            <a:r>
              <a:rPr lang="en-IN" b="1" dirty="0"/>
              <a:t>Context</a:t>
            </a:r>
            <a:endParaRPr lang="en-IN" dirty="0"/>
          </a:p>
        </p:txBody>
      </p:sp>
      <p:cxnSp>
        <p:nvCxnSpPr>
          <p:cNvPr id="20" name="Straight Arrow Connector 19">
            <a:extLst>
              <a:ext uri="{FF2B5EF4-FFF2-40B4-BE49-F238E27FC236}">
                <a16:creationId xmlns:a16="http://schemas.microsoft.com/office/drawing/2014/main" id="{7DDC2E0B-B591-4860-A18C-F92A94B5A0AE}"/>
              </a:ext>
            </a:extLst>
          </p:cNvPr>
          <p:cNvCxnSpPr>
            <a:cxnSpLocks/>
          </p:cNvCxnSpPr>
          <p:nvPr/>
        </p:nvCxnSpPr>
        <p:spPr>
          <a:xfrm flipV="1">
            <a:off x="2566643" y="2815392"/>
            <a:ext cx="1596281" cy="1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02CAEB08-315A-4701-8A0B-AF51204E0670}"/>
              </a:ext>
            </a:extLst>
          </p:cNvPr>
          <p:cNvCxnSpPr>
            <a:cxnSpLocks/>
          </p:cNvCxnSpPr>
          <p:nvPr/>
        </p:nvCxnSpPr>
        <p:spPr>
          <a:xfrm flipV="1">
            <a:off x="6497051" y="2167899"/>
            <a:ext cx="721895" cy="6114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885C13B4-FF6F-4322-9DAA-1108DE610A01}"/>
              </a:ext>
            </a:extLst>
          </p:cNvPr>
          <p:cNvCxnSpPr>
            <a:stCxn id="4" idx="3"/>
            <a:endCxn id="7" idx="1"/>
          </p:cNvCxnSpPr>
          <p:nvPr/>
        </p:nvCxnSpPr>
        <p:spPr>
          <a:xfrm>
            <a:off x="6481008" y="2815392"/>
            <a:ext cx="737939" cy="1485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6866C939-02A3-4FF2-8BEE-6D671A728D62}"/>
              </a:ext>
            </a:extLst>
          </p:cNvPr>
          <p:cNvCxnSpPr>
            <a:cxnSpLocks/>
            <a:endCxn id="9" idx="1"/>
          </p:cNvCxnSpPr>
          <p:nvPr/>
        </p:nvCxnSpPr>
        <p:spPr>
          <a:xfrm rot="16200000" flipH="1">
            <a:off x="6373727" y="3008811"/>
            <a:ext cx="1091868" cy="5985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55F4499-27F9-4374-BED2-F21A5FC7D4FB}"/>
              </a:ext>
            </a:extLst>
          </p:cNvPr>
          <p:cNvCxnSpPr>
            <a:cxnSpLocks/>
          </p:cNvCxnSpPr>
          <p:nvPr/>
        </p:nvCxnSpPr>
        <p:spPr>
          <a:xfrm rot="10800000" flipV="1">
            <a:off x="1676401" y="3946950"/>
            <a:ext cx="5662864" cy="1175085"/>
          </a:xfrm>
          <a:prstGeom prst="curvedConnector3">
            <a:avLst>
              <a:gd name="adj1" fmla="val 508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DE7BCF5-24E8-4794-9286-A9BA4622DDA0}"/>
              </a:ext>
            </a:extLst>
          </p:cNvPr>
          <p:cNvCxnSpPr/>
          <p:nvPr/>
        </p:nvCxnSpPr>
        <p:spPr>
          <a:xfrm>
            <a:off x="1664362" y="5245764"/>
            <a:ext cx="2522625" cy="3936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EE0F6B04-44D6-4533-B7E7-E734AAD34D52}"/>
              </a:ext>
            </a:extLst>
          </p:cNvPr>
          <p:cNvCxnSpPr>
            <a:stCxn id="13" idx="3"/>
            <a:endCxn id="14" idx="1"/>
          </p:cNvCxnSpPr>
          <p:nvPr/>
        </p:nvCxnSpPr>
        <p:spPr>
          <a:xfrm flipV="1">
            <a:off x="6464968" y="4794882"/>
            <a:ext cx="1187116" cy="7236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8E85BA86-CC3D-477F-A523-790069EED945}"/>
              </a:ext>
            </a:extLst>
          </p:cNvPr>
          <p:cNvCxnSpPr>
            <a:stCxn id="13" idx="3"/>
          </p:cNvCxnSpPr>
          <p:nvPr/>
        </p:nvCxnSpPr>
        <p:spPr>
          <a:xfrm>
            <a:off x="6464968" y="5518484"/>
            <a:ext cx="1130971" cy="1207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0FF7B9C5-8680-4355-9EDF-742DDCFD7A12}"/>
              </a:ext>
            </a:extLst>
          </p:cNvPr>
          <p:cNvCxnSpPr>
            <a:stCxn id="13" idx="3"/>
          </p:cNvCxnSpPr>
          <p:nvPr/>
        </p:nvCxnSpPr>
        <p:spPr>
          <a:xfrm>
            <a:off x="6464968" y="5518484"/>
            <a:ext cx="1307432" cy="7886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702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488F-1B0E-4C78-86D1-8F8BD70D7200}"/>
              </a:ext>
            </a:extLst>
          </p:cNvPr>
          <p:cNvSpPr>
            <a:spLocks noGrp="1"/>
          </p:cNvSpPr>
          <p:nvPr>
            <p:ph type="title"/>
          </p:nvPr>
        </p:nvSpPr>
        <p:spPr/>
        <p:txBody>
          <a:bodyPr/>
          <a:lstStyle/>
          <a:p>
            <a:r>
              <a:rPr lang="en-IN" dirty="0"/>
              <a:t>Hyper-parameter tuning</a:t>
            </a:r>
            <a:br>
              <a:rPr lang="en-IN" dirty="0"/>
            </a:br>
            <a:endParaRPr lang="en-IN" dirty="0"/>
          </a:p>
        </p:txBody>
      </p:sp>
      <p:sp>
        <p:nvSpPr>
          <p:cNvPr id="3" name="Content Placeholder 2">
            <a:extLst>
              <a:ext uri="{FF2B5EF4-FFF2-40B4-BE49-F238E27FC236}">
                <a16:creationId xmlns:a16="http://schemas.microsoft.com/office/drawing/2014/main" id="{AB8A4305-3EAA-40BE-951A-121FB1CFCD55}"/>
              </a:ext>
            </a:extLst>
          </p:cNvPr>
          <p:cNvSpPr>
            <a:spLocks noGrp="1"/>
          </p:cNvSpPr>
          <p:nvPr>
            <p:ph idx="1"/>
          </p:nvPr>
        </p:nvSpPr>
        <p:spPr/>
        <p:txBody>
          <a:bodyPr/>
          <a:lstStyle/>
          <a:p>
            <a:r>
              <a:rPr lang="en-IN" dirty="0"/>
              <a:t>Scale confidence bound by </a:t>
            </a:r>
            <a:r>
              <a:rPr lang="el-GR" dirty="0"/>
              <a:t>α</a:t>
            </a:r>
            <a:endParaRPr lang="en-IN" dirty="0"/>
          </a:p>
          <a:p>
            <a:r>
              <a:rPr lang="en-IN" dirty="0"/>
              <a:t>Optimal Confidence Threshold ( C ) </a:t>
            </a:r>
          </a:p>
          <a:p>
            <a:endParaRPr lang="en-IN" dirty="0"/>
          </a:p>
          <a:p>
            <a:endParaRPr lang="en-IN" dirty="0"/>
          </a:p>
        </p:txBody>
      </p:sp>
    </p:spTree>
    <p:extLst>
      <p:ext uri="{BB962C8B-B14F-4D97-AF65-F5344CB8AC3E}">
        <p14:creationId xmlns:p14="http://schemas.microsoft.com/office/powerpoint/2010/main" val="1405674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78CD-E085-4ED0-93CB-44F7EA516F1B}"/>
              </a:ext>
            </a:extLst>
          </p:cNvPr>
          <p:cNvSpPr>
            <a:spLocks noGrp="1"/>
          </p:cNvSpPr>
          <p:nvPr>
            <p:ph type="title"/>
          </p:nvPr>
        </p:nvSpPr>
        <p:spPr/>
        <p:txBody>
          <a:bodyPr/>
          <a:lstStyle/>
          <a:p>
            <a:r>
              <a:rPr lang="en-IN" dirty="0"/>
              <a:t>Optimal </a:t>
            </a:r>
            <a:r>
              <a:rPr lang="el-GR" dirty="0"/>
              <a:t>α</a:t>
            </a:r>
            <a:endParaRPr lang="en-IN" dirty="0"/>
          </a:p>
        </p:txBody>
      </p:sp>
      <p:pic>
        <p:nvPicPr>
          <p:cNvPr id="6" name="Content Placeholder 5" descr="A close up of a map&#10;&#10;Description automatically generated">
            <a:extLst>
              <a:ext uri="{FF2B5EF4-FFF2-40B4-BE49-F238E27FC236}">
                <a16:creationId xmlns:a16="http://schemas.microsoft.com/office/drawing/2014/main" id="{B1CB5BDA-A748-4AC0-A508-CED2849DE8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17" y="1570169"/>
            <a:ext cx="7497221" cy="3675604"/>
          </a:xfrm>
        </p:spPr>
      </p:pic>
      <p:graphicFrame>
        <p:nvGraphicFramePr>
          <p:cNvPr id="7" name="Table 6">
            <a:extLst>
              <a:ext uri="{FF2B5EF4-FFF2-40B4-BE49-F238E27FC236}">
                <a16:creationId xmlns:a16="http://schemas.microsoft.com/office/drawing/2014/main" id="{6BB23BE1-5282-4621-9759-B55445CC26C7}"/>
              </a:ext>
            </a:extLst>
          </p:cNvPr>
          <p:cNvGraphicFramePr>
            <a:graphicFrameLocks noGrp="1"/>
          </p:cNvGraphicFramePr>
          <p:nvPr>
            <p:extLst>
              <p:ext uri="{D42A27DB-BD31-4B8C-83A1-F6EECF244321}">
                <p14:modId xmlns:p14="http://schemas.microsoft.com/office/powerpoint/2010/main" val="484675767"/>
              </p:ext>
            </p:extLst>
          </p:nvPr>
        </p:nvGraphicFramePr>
        <p:xfrm>
          <a:off x="7990970" y="2941768"/>
          <a:ext cx="4160923" cy="1483360"/>
        </p:xfrm>
        <a:graphic>
          <a:graphicData uri="http://schemas.openxmlformats.org/drawingml/2006/table">
            <a:tbl>
              <a:tblPr firstRow="1" bandRow="1">
                <a:tableStyleId>{5C22544A-7EE6-4342-B048-85BDC9FD1C3A}</a:tableStyleId>
              </a:tblPr>
              <a:tblGrid>
                <a:gridCol w="1425334">
                  <a:extLst>
                    <a:ext uri="{9D8B030D-6E8A-4147-A177-3AD203B41FA5}">
                      <a16:colId xmlns:a16="http://schemas.microsoft.com/office/drawing/2014/main" val="1271896709"/>
                    </a:ext>
                  </a:extLst>
                </a:gridCol>
                <a:gridCol w="2735589">
                  <a:extLst>
                    <a:ext uri="{9D8B030D-6E8A-4147-A177-3AD203B41FA5}">
                      <a16:colId xmlns:a16="http://schemas.microsoft.com/office/drawing/2014/main" val="1616967163"/>
                    </a:ext>
                  </a:extLst>
                </a:gridCol>
              </a:tblGrid>
              <a:tr h="370840">
                <a:tc>
                  <a:txBody>
                    <a:bodyPr/>
                    <a:lstStyle/>
                    <a:p>
                      <a:r>
                        <a:rPr lang="en-IN" dirty="0"/>
                        <a:t>Values of </a:t>
                      </a:r>
                      <a:r>
                        <a:rPr lang="el-GR" dirty="0"/>
                        <a:t>α</a:t>
                      </a:r>
                      <a:endParaRPr lang="en-IN" dirty="0"/>
                    </a:p>
                  </a:txBody>
                  <a:tcPr/>
                </a:tc>
                <a:tc>
                  <a:txBody>
                    <a:bodyPr/>
                    <a:lstStyle/>
                    <a:p>
                      <a:r>
                        <a:rPr lang="en-IN" dirty="0"/>
                        <a:t>Content Items Explored</a:t>
                      </a:r>
                    </a:p>
                  </a:txBody>
                  <a:tcPr/>
                </a:tc>
                <a:extLst>
                  <a:ext uri="{0D108BD9-81ED-4DB2-BD59-A6C34878D82A}">
                    <a16:rowId xmlns:a16="http://schemas.microsoft.com/office/drawing/2014/main" val="1982953750"/>
                  </a:ext>
                </a:extLst>
              </a:tr>
              <a:tr h="370840">
                <a:tc>
                  <a:txBody>
                    <a:bodyPr/>
                    <a:lstStyle/>
                    <a:p>
                      <a:r>
                        <a:rPr lang="en-IN" dirty="0"/>
                        <a:t>0.001</a:t>
                      </a:r>
                    </a:p>
                  </a:txBody>
                  <a:tcPr/>
                </a:tc>
                <a:tc>
                  <a:txBody>
                    <a:bodyPr/>
                    <a:lstStyle/>
                    <a:p>
                      <a:r>
                        <a:rPr lang="en-IN" dirty="0"/>
                        <a:t>64</a:t>
                      </a:r>
                    </a:p>
                  </a:txBody>
                  <a:tcPr/>
                </a:tc>
                <a:extLst>
                  <a:ext uri="{0D108BD9-81ED-4DB2-BD59-A6C34878D82A}">
                    <a16:rowId xmlns:a16="http://schemas.microsoft.com/office/drawing/2014/main" val="1413016684"/>
                  </a:ext>
                </a:extLst>
              </a:tr>
              <a:tr h="370840">
                <a:tc>
                  <a:txBody>
                    <a:bodyPr/>
                    <a:lstStyle/>
                    <a:p>
                      <a:r>
                        <a:rPr lang="en-IN" dirty="0"/>
                        <a:t>0.5</a:t>
                      </a:r>
                    </a:p>
                  </a:txBody>
                  <a:tcPr/>
                </a:tc>
                <a:tc>
                  <a:txBody>
                    <a:bodyPr/>
                    <a:lstStyle/>
                    <a:p>
                      <a:r>
                        <a:rPr lang="en-IN" dirty="0"/>
                        <a:t>79</a:t>
                      </a:r>
                    </a:p>
                  </a:txBody>
                  <a:tcPr/>
                </a:tc>
                <a:extLst>
                  <a:ext uri="{0D108BD9-81ED-4DB2-BD59-A6C34878D82A}">
                    <a16:rowId xmlns:a16="http://schemas.microsoft.com/office/drawing/2014/main" val="2906864068"/>
                  </a:ext>
                </a:extLst>
              </a:tr>
              <a:tr h="370840">
                <a:tc>
                  <a:txBody>
                    <a:bodyPr/>
                    <a:lstStyle/>
                    <a:p>
                      <a:r>
                        <a:rPr lang="en-IN" dirty="0"/>
                        <a:t>2.0</a:t>
                      </a:r>
                    </a:p>
                  </a:txBody>
                  <a:tcPr/>
                </a:tc>
                <a:tc>
                  <a:txBody>
                    <a:bodyPr/>
                    <a:lstStyle/>
                    <a:p>
                      <a:r>
                        <a:rPr lang="en-IN" dirty="0"/>
                        <a:t>81</a:t>
                      </a:r>
                    </a:p>
                  </a:txBody>
                  <a:tcPr/>
                </a:tc>
                <a:extLst>
                  <a:ext uri="{0D108BD9-81ED-4DB2-BD59-A6C34878D82A}">
                    <a16:rowId xmlns:a16="http://schemas.microsoft.com/office/drawing/2014/main" val="289195105"/>
                  </a:ext>
                </a:extLst>
              </a:tr>
            </a:tbl>
          </a:graphicData>
        </a:graphic>
      </p:graphicFrame>
    </p:spTree>
    <p:extLst>
      <p:ext uri="{BB962C8B-B14F-4D97-AF65-F5344CB8AC3E}">
        <p14:creationId xmlns:p14="http://schemas.microsoft.com/office/powerpoint/2010/main" val="504331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B51E-5672-4E71-88BE-3C0FE2516AA5}"/>
              </a:ext>
            </a:extLst>
          </p:cNvPr>
          <p:cNvSpPr>
            <a:spLocks noGrp="1"/>
          </p:cNvSpPr>
          <p:nvPr>
            <p:ph type="title"/>
          </p:nvPr>
        </p:nvSpPr>
        <p:spPr/>
        <p:txBody>
          <a:bodyPr/>
          <a:lstStyle/>
          <a:p>
            <a:r>
              <a:rPr lang="en-IN" dirty="0"/>
              <a:t>Confidence Threshold ( C ) </a:t>
            </a:r>
          </a:p>
        </p:txBody>
      </p:sp>
      <p:sp>
        <p:nvSpPr>
          <p:cNvPr id="3" name="Content Placeholder 2">
            <a:extLst>
              <a:ext uri="{FF2B5EF4-FFF2-40B4-BE49-F238E27FC236}">
                <a16:creationId xmlns:a16="http://schemas.microsoft.com/office/drawing/2014/main" id="{98F0F4AF-593B-4F34-B022-093B40D91436}"/>
              </a:ext>
            </a:extLst>
          </p:cNvPr>
          <p:cNvSpPr>
            <a:spLocks noGrp="1"/>
          </p:cNvSpPr>
          <p:nvPr>
            <p:ph idx="1"/>
          </p:nvPr>
        </p:nvSpPr>
        <p:spPr/>
        <p:txBody>
          <a:bodyPr/>
          <a:lstStyle/>
          <a:p>
            <a:r>
              <a:rPr lang="en-IN" dirty="0"/>
              <a:t>Why do we need it ? </a:t>
            </a:r>
          </a:p>
          <a:p>
            <a:pPr lvl="1"/>
            <a:r>
              <a:rPr lang="en-IN" dirty="0"/>
              <a:t>Maintains student engagement.</a:t>
            </a:r>
          </a:p>
          <a:p>
            <a:pPr lvl="1"/>
            <a:r>
              <a:rPr lang="en-IN" dirty="0"/>
              <a:t>Teachers can control skipping. </a:t>
            </a:r>
          </a:p>
          <a:p>
            <a:pPr lvl="1"/>
            <a:r>
              <a:rPr lang="en-IN" dirty="0"/>
              <a:t>Skip topics students are unlikely to understand.</a:t>
            </a:r>
          </a:p>
          <a:p>
            <a:pPr lvl="1"/>
            <a:endParaRPr lang="en-IN" dirty="0"/>
          </a:p>
          <a:p>
            <a:pPr marL="228600" lvl="1">
              <a:spcBef>
                <a:spcPts val="1000"/>
              </a:spcBef>
            </a:pPr>
            <a:r>
              <a:rPr lang="en-IN" sz="2800" dirty="0"/>
              <a:t>Why should we optimize it ? </a:t>
            </a:r>
          </a:p>
          <a:p>
            <a:pPr lvl="1"/>
            <a:r>
              <a:rPr lang="en-IN" dirty="0"/>
              <a:t>Low values encourage skipping.</a:t>
            </a:r>
          </a:p>
          <a:p>
            <a:pPr lvl="1"/>
            <a:r>
              <a:rPr lang="en-IN" dirty="0"/>
              <a:t>High values prevents skipping.</a:t>
            </a:r>
          </a:p>
          <a:p>
            <a:pPr lvl="1"/>
            <a:endParaRPr lang="en-IN" dirty="0"/>
          </a:p>
        </p:txBody>
      </p:sp>
    </p:spTree>
    <p:extLst>
      <p:ext uri="{BB962C8B-B14F-4D97-AF65-F5344CB8AC3E}">
        <p14:creationId xmlns:p14="http://schemas.microsoft.com/office/powerpoint/2010/main" val="2149185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7644-991E-4879-8D14-75AED5E92E31}"/>
              </a:ext>
            </a:extLst>
          </p:cNvPr>
          <p:cNvSpPr>
            <a:spLocks noGrp="1"/>
          </p:cNvSpPr>
          <p:nvPr>
            <p:ph type="title"/>
          </p:nvPr>
        </p:nvSpPr>
        <p:spPr/>
        <p:txBody>
          <a:bodyPr/>
          <a:lstStyle/>
          <a:p>
            <a:r>
              <a:rPr lang="en-IN" dirty="0"/>
              <a:t>Optimal Confidence Threshold </a:t>
            </a:r>
          </a:p>
        </p:txBody>
      </p:sp>
      <p:graphicFrame>
        <p:nvGraphicFramePr>
          <p:cNvPr id="4" name="Content Placeholder 3">
            <a:extLst>
              <a:ext uri="{FF2B5EF4-FFF2-40B4-BE49-F238E27FC236}">
                <a16:creationId xmlns:a16="http://schemas.microsoft.com/office/drawing/2014/main" id="{ABA2CEC4-8882-457F-954F-C91C5EB48A19}"/>
              </a:ext>
            </a:extLst>
          </p:cNvPr>
          <p:cNvGraphicFramePr>
            <a:graphicFrameLocks noGrp="1"/>
          </p:cNvGraphicFramePr>
          <p:nvPr>
            <p:ph idx="1"/>
            <p:extLst>
              <p:ext uri="{D42A27DB-BD31-4B8C-83A1-F6EECF244321}">
                <p14:modId xmlns:p14="http://schemas.microsoft.com/office/powerpoint/2010/main" val="3399985533"/>
              </p:ext>
            </p:extLst>
          </p:nvPr>
        </p:nvGraphicFramePr>
        <p:xfrm>
          <a:off x="5414206" y="1825625"/>
          <a:ext cx="5390148" cy="1112520"/>
        </p:xfrm>
        <a:graphic>
          <a:graphicData uri="http://schemas.openxmlformats.org/drawingml/2006/table">
            <a:tbl>
              <a:tblPr firstRow="1" bandRow="1">
                <a:tableStyleId>{5C22544A-7EE6-4342-B048-85BDC9FD1C3A}</a:tableStyleId>
              </a:tblPr>
              <a:tblGrid>
                <a:gridCol w="385012">
                  <a:extLst>
                    <a:ext uri="{9D8B030D-6E8A-4147-A177-3AD203B41FA5}">
                      <a16:colId xmlns:a16="http://schemas.microsoft.com/office/drawing/2014/main" val="1764903955"/>
                    </a:ext>
                  </a:extLst>
                </a:gridCol>
                <a:gridCol w="2310062">
                  <a:extLst>
                    <a:ext uri="{9D8B030D-6E8A-4147-A177-3AD203B41FA5}">
                      <a16:colId xmlns:a16="http://schemas.microsoft.com/office/drawing/2014/main" val="3277124057"/>
                    </a:ext>
                  </a:extLst>
                </a:gridCol>
                <a:gridCol w="1347537">
                  <a:extLst>
                    <a:ext uri="{9D8B030D-6E8A-4147-A177-3AD203B41FA5}">
                      <a16:colId xmlns:a16="http://schemas.microsoft.com/office/drawing/2014/main" val="593761113"/>
                    </a:ext>
                  </a:extLst>
                </a:gridCol>
                <a:gridCol w="1347537">
                  <a:extLst>
                    <a:ext uri="{9D8B030D-6E8A-4147-A177-3AD203B41FA5}">
                      <a16:colId xmlns:a16="http://schemas.microsoft.com/office/drawing/2014/main" val="2079395937"/>
                    </a:ext>
                  </a:extLst>
                </a:gridCol>
              </a:tblGrid>
              <a:tr h="370840">
                <a:tc>
                  <a:txBody>
                    <a:bodyPr/>
                    <a:lstStyle/>
                    <a:p>
                      <a:pPr algn="ctr"/>
                      <a:endParaRPr lang="en-IN" dirty="0"/>
                    </a:p>
                  </a:txBody>
                  <a:tcPr>
                    <a:solidFill>
                      <a:schemeClr val="accent1">
                        <a:alpha val="0"/>
                      </a:schemeClr>
                    </a:solidFill>
                  </a:tcPr>
                </a:tc>
                <a:tc>
                  <a:txBody>
                    <a:bodyPr/>
                    <a:lstStyle/>
                    <a:p>
                      <a:pPr algn="ctr"/>
                      <a:r>
                        <a:rPr lang="en-IN" dirty="0"/>
                        <a:t>Stay</a:t>
                      </a:r>
                    </a:p>
                  </a:txBody>
                  <a:tcPr/>
                </a:tc>
                <a:tc>
                  <a:txBody>
                    <a:bodyPr/>
                    <a:lstStyle/>
                    <a:p>
                      <a:pPr algn="ctr"/>
                      <a:r>
                        <a:rPr lang="en-IN" dirty="0"/>
                        <a:t>Skip</a:t>
                      </a:r>
                    </a:p>
                  </a:txBody>
                  <a:tcPr/>
                </a:tc>
                <a:tc>
                  <a:txBody>
                    <a:bodyPr/>
                    <a:lstStyle/>
                    <a:p>
                      <a:pPr algn="ctr"/>
                      <a:r>
                        <a:rPr lang="en-IN" b="0" dirty="0">
                          <a:solidFill>
                            <a:schemeClr val="tx1"/>
                          </a:solidFill>
                        </a:rPr>
                        <a:t>Total</a:t>
                      </a:r>
                    </a:p>
                  </a:txBody>
                  <a:tcPr>
                    <a:solidFill>
                      <a:schemeClr val="accent1">
                        <a:alpha val="0"/>
                      </a:schemeClr>
                    </a:solidFill>
                  </a:tcPr>
                </a:tc>
                <a:extLst>
                  <a:ext uri="{0D108BD9-81ED-4DB2-BD59-A6C34878D82A}">
                    <a16:rowId xmlns:a16="http://schemas.microsoft.com/office/drawing/2014/main" val="1851281044"/>
                  </a:ext>
                </a:extLst>
              </a:tr>
              <a:tr h="370840">
                <a:tc>
                  <a:txBody>
                    <a:bodyPr/>
                    <a:lstStyle/>
                    <a:p>
                      <a:pPr algn="r"/>
                      <a:r>
                        <a:rPr lang="en-IN" dirty="0"/>
                        <a:t>0</a:t>
                      </a:r>
                    </a:p>
                  </a:txBody>
                  <a:tcPr>
                    <a:solidFill>
                      <a:schemeClr val="accent1">
                        <a:tint val="40000"/>
                        <a:alpha val="0"/>
                      </a:schemeClr>
                    </a:solidFill>
                  </a:tcPr>
                </a:tc>
                <a:tc>
                  <a:txBody>
                    <a:bodyPr/>
                    <a:lstStyle/>
                    <a:p>
                      <a:pPr algn="ctr"/>
                      <a:r>
                        <a:rPr lang="en-IN" dirty="0"/>
                        <a:t>25.10</a:t>
                      </a:r>
                    </a:p>
                  </a:txBody>
                  <a:tcPr/>
                </a:tc>
                <a:tc>
                  <a:txBody>
                    <a:bodyPr/>
                    <a:lstStyle/>
                    <a:p>
                      <a:pPr algn="ctr"/>
                      <a:r>
                        <a:rPr lang="en-IN" dirty="0"/>
                        <a:t>18.28</a:t>
                      </a:r>
                    </a:p>
                  </a:txBody>
                  <a:tcPr/>
                </a:tc>
                <a:tc>
                  <a:txBody>
                    <a:bodyPr/>
                    <a:lstStyle/>
                    <a:p>
                      <a:pPr algn="ctr"/>
                      <a:r>
                        <a:rPr lang="en-IN" dirty="0"/>
                        <a:t>43.38</a:t>
                      </a:r>
                    </a:p>
                  </a:txBody>
                  <a:tcPr>
                    <a:solidFill>
                      <a:schemeClr val="accent1">
                        <a:tint val="40000"/>
                        <a:alpha val="12000"/>
                      </a:schemeClr>
                    </a:solidFill>
                  </a:tcPr>
                </a:tc>
                <a:extLst>
                  <a:ext uri="{0D108BD9-81ED-4DB2-BD59-A6C34878D82A}">
                    <a16:rowId xmlns:a16="http://schemas.microsoft.com/office/drawing/2014/main" val="415874934"/>
                  </a:ext>
                </a:extLst>
              </a:tr>
              <a:tr h="370840">
                <a:tc>
                  <a:txBody>
                    <a:bodyPr/>
                    <a:lstStyle/>
                    <a:p>
                      <a:pPr algn="r"/>
                      <a:r>
                        <a:rPr lang="en-IN" dirty="0"/>
                        <a:t>1</a:t>
                      </a:r>
                    </a:p>
                  </a:txBody>
                  <a:tcPr>
                    <a:solidFill>
                      <a:schemeClr val="accent1">
                        <a:tint val="20000"/>
                        <a:alpha val="0"/>
                      </a:schemeClr>
                    </a:solidFill>
                  </a:tcPr>
                </a:tc>
                <a:tc>
                  <a:txBody>
                    <a:bodyPr/>
                    <a:lstStyle/>
                    <a:p>
                      <a:pPr algn="ctr"/>
                      <a:r>
                        <a:rPr lang="en-IN" dirty="0"/>
                        <a:t>32.25</a:t>
                      </a:r>
                    </a:p>
                  </a:txBody>
                  <a:tcPr/>
                </a:tc>
                <a:tc>
                  <a:txBody>
                    <a:bodyPr/>
                    <a:lstStyle/>
                    <a:p>
                      <a:pPr algn="ctr"/>
                      <a:r>
                        <a:rPr lang="en-IN" dirty="0"/>
                        <a:t>24.37</a:t>
                      </a:r>
                    </a:p>
                  </a:txBody>
                  <a:tcPr/>
                </a:tc>
                <a:tc>
                  <a:txBody>
                    <a:bodyPr/>
                    <a:lstStyle/>
                    <a:p>
                      <a:pPr algn="ctr"/>
                      <a:r>
                        <a:rPr lang="en-IN" b="1" dirty="0"/>
                        <a:t>56.62</a:t>
                      </a:r>
                    </a:p>
                  </a:txBody>
                  <a:tcPr>
                    <a:solidFill>
                      <a:schemeClr val="accent1">
                        <a:tint val="20000"/>
                        <a:alpha val="12000"/>
                      </a:schemeClr>
                    </a:solidFill>
                  </a:tcPr>
                </a:tc>
                <a:extLst>
                  <a:ext uri="{0D108BD9-81ED-4DB2-BD59-A6C34878D82A}">
                    <a16:rowId xmlns:a16="http://schemas.microsoft.com/office/drawing/2014/main" val="3979983901"/>
                  </a:ext>
                </a:extLst>
              </a:tr>
            </a:tbl>
          </a:graphicData>
        </a:graphic>
      </p:graphicFrame>
      <p:sp>
        <p:nvSpPr>
          <p:cNvPr id="5" name="TextBox 4">
            <a:extLst>
              <a:ext uri="{FF2B5EF4-FFF2-40B4-BE49-F238E27FC236}">
                <a16:creationId xmlns:a16="http://schemas.microsoft.com/office/drawing/2014/main" id="{AADE966C-0F60-4778-B62C-F06C6BE836BA}"/>
              </a:ext>
            </a:extLst>
          </p:cNvPr>
          <p:cNvSpPr txBox="1"/>
          <p:nvPr/>
        </p:nvSpPr>
        <p:spPr>
          <a:xfrm>
            <a:off x="4547932" y="2237874"/>
            <a:ext cx="1155030" cy="369332"/>
          </a:xfrm>
          <a:prstGeom prst="rect">
            <a:avLst/>
          </a:prstGeom>
          <a:noFill/>
        </p:spPr>
        <p:txBody>
          <a:bodyPr wrap="square" rtlCol="0">
            <a:spAutoFit/>
          </a:bodyPr>
          <a:lstStyle/>
          <a:p>
            <a:r>
              <a:rPr lang="en-IN" dirty="0"/>
              <a:t>Reward</a:t>
            </a:r>
          </a:p>
        </p:txBody>
      </p:sp>
      <p:sp>
        <p:nvSpPr>
          <p:cNvPr id="6" name="TextBox 5">
            <a:extLst>
              <a:ext uri="{FF2B5EF4-FFF2-40B4-BE49-F238E27FC236}">
                <a16:creationId xmlns:a16="http://schemas.microsoft.com/office/drawing/2014/main" id="{F8A73FA8-A38C-4BED-A0A9-ABD0FC3E6262}"/>
              </a:ext>
            </a:extLst>
          </p:cNvPr>
          <p:cNvSpPr txBox="1"/>
          <p:nvPr/>
        </p:nvSpPr>
        <p:spPr>
          <a:xfrm>
            <a:off x="6665492" y="1491916"/>
            <a:ext cx="2815390" cy="369332"/>
          </a:xfrm>
          <a:prstGeom prst="rect">
            <a:avLst/>
          </a:prstGeom>
          <a:noFill/>
        </p:spPr>
        <p:txBody>
          <a:bodyPr wrap="square" rtlCol="0">
            <a:spAutoFit/>
          </a:bodyPr>
          <a:lstStyle/>
          <a:p>
            <a:r>
              <a:rPr lang="en-IN" dirty="0"/>
              <a:t>Reward per prediction in %</a:t>
            </a:r>
          </a:p>
        </p:txBody>
      </p:sp>
      <p:graphicFrame>
        <p:nvGraphicFramePr>
          <p:cNvPr id="7" name="Content Placeholder 3">
            <a:extLst>
              <a:ext uri="{FF2B5EF4-FFF2-40B4-BE49-F238E27FC236}">
                <a16:creationId xmlns:a16="http://schemas.microsoft.com/office/drawing/2014/main" id="{C064685B-3457-47C1-ABD9-4186D4C32A7C}"/>
              </a:ext>
            </a:extLst>
          </p:cNvPr>
          <p:cNvGraphicFramePr>
            <a:graphicFrameLocks/>
          </p:cNvGraphicFramePr>
          <p:nvPr>
            <p:extLst>
              <p:ext uri="{D42A27DB-BD31-4B8C-83A1-F6EECF244321}">
                <p14:modId xmlns:p14="http://schemas.microsoft.com/office/powerpoint/2010/main" val="2223255638"/>
              </p:ext>
            </p:extLst>
          </p:nvPr>
        </p:nvGraphicFramePr>
        <p:xfrm>
          <a:off x="5422228" y="3638383"/>
          <a:ext cx="5390148" cy="1112520"/>
        </p:xfrm>
        <a:graphic>
          <a:graphicData uri="http://schemas.openxmlformats.org/drawingml/2006/table">
            <a:tbl>
              <a:tblPr firstRow="1" bandRow="1">
                <a:tableStyleId>{5C22544A-7EE6-4342-B048-85BDC9FD1C3A}</a:tableStyleId>
              </a:tblPr>
              <a:tblGrid>
                <a:gridCol w="385012">
                  <a:extLst>
                    <a:ext uri="{9D8B030D-6E8A-4147-A177-3AD203B41FA5}">
                      <a16:colId xmlns:a16="http://schemas.microsoft.com/office/drawing/2014/main" val="1764903955"/>
                    </a:ext>
                  </a:extLst>
                </a:gridCol>
                <a:gridCol w="2310062">
                  <a:extLst>
                    <a:ext uri="{9D8B030D-6E8A-4147-A177-3AD203B41FA5}">
                      <a16:colId xmlns:a16="http://schemas.microsoft.com/office/drawing/2014/main" val="3277124057"/>
                    </a:ext>
                  </a:extLst>
                </a:gridCol>
                <a:gridCol w="1347537">
                  <a:extLst>
                    <a:ext uri="{9D8B030D-6E8A-4147-A177-3AD203B41FA5}">
                      <a16:colId xmlns:a16="http://schemas.microsoft.com/office/drawing/2014/main" val="593761113"/>
                    </a:ext>
                  </a:extLst>
                </a:gridCol>
                <a:gridCol w="1347537">
                  <a:extLst>
                    <a:ext uri="{9D8B030D-6E8A-4147-A177-3AD203B41FA5}">
                      <a16:colId xmlns:a16="http://schemas.microsoft.com/office/drawing/2014/main" val="2079395937"/>
                    </a:ext>
                  </a:extLst>
                </a:gridCol>
              </a:tblGrid>
              <a:tr h="370840">
                <a:tc>
                  <a:txBody>
                    <a:bodyPr/>
                    <a:lstStyle/>
                    <a:p>
                      <a:pPr algn="ctr"/>
                      <a:endParaRPr lang="en-IN" dirty="0"/>
                    </a:p>
                  </a:txBody>
                  <a:tcPr>
                    <a:solidFill>
                      <a:schemeClr val="accent1">
                        <a:alpha val="0"/>
                      </a:schemeClr>
                    </a:solidFill>
                  </a:tcPr>
                </a:tc>
                <a:tc>
                  <a:txBody>
                    <a:bodyPr/>
                    <a:lstStyle/>
                    <a:p>
                      <a:pPr algn="ctr"/>
                      <a:r>
                        <a:rPr lang="en-IN" dirty="0"/>
                        <a:t>Stay</a:t>
                      </a:r>
                    </a:p>
                  </a:txBody>
                  <a:tcPr/>
                </a:tc>
                <a:tc>
                  <a:txBody>
                    <a:bodyPr/>
                    <a:lstStyle/>
                    <a:p>
                      <a:pPr algn="ctr"/>
                      <a:r>
                        <a:rPr lang="en-IN" dirty="0"/>
                        <a:t>Skip</a:t>
                      </a:r>
                    </a:p>
                  </a:txBody>
                  <a:tcPr/>
                </a:tc>
                <a:tc>
                  <a:txBody>
                    <a:bodyPr/>
                    <a:lstStyle/>
                    <a:p>
                      <a:pPr algn="ctr"/>
                      <a:r>
                        <a:rPr lang="en-IN" b="0" dirty="0">
                          <a:solidFill>
                            <a:schemeClr val="tx1"/>
                          </a:solidFill>
                        </a:rPr>
                        <a:t>Total</a:t>
                      </a:r>
                    </a:p>
                  </a:txBody>
                  <a:tcPr>
                    <a:solidFill>
                      <a:schemeClr val="accent1">
                        <a:alpha val="0"/>
                      </a:schemeClr>
                    </a:solidFill>
                  </a:tcPr>
                </a:tc>
                <a:extLst>
                  <a:ext uri="{0D108BD9-81ED-4DB2-BD59-A6C34878D82A}">
                    <a16:rowId xmlns:a16="http://schemas.microsoft.com/office/drawing/2014/main" val="1851281044"/>
                  </a:ext>
                </a:extLst>
              </a:tr>
              <a:tr h="370840">
                <a:tc>
                  <a:txBody>
                    <a:bodyPr/>
                    <a:lstStyle/>
                    <a:p>
                      <a:pPr algn="r"/>
                      <a:r>
                        <a:rPr lang="en-IN" dirty="0"/>
                        <a:t>0</a:t>
                      </a:r>
                    </a:p>
                  </a:txBody>
                  <a:tcPr>
                    <a:solidFill>
                      <a:schemeClr val="accent1">
                        <a:tint val="40000"/>
                        <a:alpha val="0"/>
                      </a:schemeClr>
                    </a:solidFill>
                  </a:tcPr>
                </a:tc>
                <a:tc>
                  <a:txBody>
                    <a:bodyPr/>
                    <a:lstStyle/>
                    <a:p>
                      <a:pPr algn="ctr"/>
                      <a:r>
                        <a:rPr lang="en-IN" dirty="0"/>
                        <a:t>18.30</a:t>
                      </a:r>
                    </a:p>
                  </a:txBody>
                  <a:tcPr/>
                </a:tc>
                <a:tc>
                  <a:txBody>
                    <a:bodyPr/>
                    <a:lstStyle/>
                    <a:p>
                      <a:pPr algn="ctr"/>
                      <a:r>
                        <a:rPr lang="en-IN" dirty="0"/>
                        <a:t>24.18</a:t>
                      </a:r>
                    </a:p>
                  </a:txBody>
                  <a:tcPr/>
                </a:tc>
                <a:tc>
                  <a:txBody>
                    <a:bodyPr/>
                    <a:lstStyle/>
                    <a:p>
                      <a:pPr algn="ctr"/>
                      <a:r>
                        <a:rPr lang="en-IN" dirty="0"/>
                        <a:t>42.48</a:t>
                      </a:r>
                    </a:p>
                  </a:txBody>
                  <a:tcPr>
                    <a:solidFill>
                      <a:schemeClr val="accent1">
                        <a:tint val="40000"/>
                        <a:alpha val="12000"/>
                      </a:schemeClr>
                    </a:solidFill>
                  </a:tcPr>
                </a:tc>
                <a:extLst>
                  <a:ext uri="{0D108BD9-81ED-4DB2-BD59-A6C34878D82A}">
                    <a16:rowId xmlns:a16="http://schemas.microsoft.com/office/drawing/2014/main" val="415874934"/>
                  </a:ext>
                </a:extLst>
              </a:tr>
              <a:tr h="370840">
                <a:tc>
                  <a:txBody>
                    <a:bodyPr/>
                    <a:lstStyle/>
                    <a:p>
                      <a:pPr algn="r"/>
                      <a:r>
                        <a:rPr lang="en-IN" dirty="0"/>
                        <a:t>1</a:t>
                      </a:r>
                    </a:p>
                  </a:txBody>
                  <a:tcPr>
                    <a:solidFill>
                      <a:schemeClr val="accent1">
                        <a:tint val="20000"/>
                        <a:alpha val="0"/>
                      </a:schemeClr>
                    </a:solidFill>
                  </a:tcPr>
                </a:tc>
                <a:tc>
                  <a:txBody>
                    <a:bodyPr/>
                    <a:lstStyle/>
                    <a:p>
                      <a:pPr algn="ctr"/>
                      <a:r>
                        <a:rPr lang="en-IN" dirty="0"/>
                        <a:t>18.30</a:t>
                      </a:r>
                    </a:p>
                  </a:txBody>
                  <a:tcPr/>
                </a:tc>
                <a:tc>
                  <a:txBody>
                    <a:bodyPr/>
                    <a:lstStyle/>
                    <a:p>
                      <a:pPr algn="ctr"/>
                      <a:r>
                        <a:rPr lang="en-IN" dirty="0"/>
                        <a:t>39.22</a:t>
                      </a:r>
                    </a:p>
                  </a:txBody>
                  <a:tcPr/>
                </a:tc>
                <a:tc>
                  <a:txBody>
                    <a:bodyPr/>
                    <a:lstStyle/>
                    <a:p>
                      <a:pPr algn="ctr"/>
                      <a:r>
                        <a:rPr lang="en-IN" b="1" dirty="0"/>
                        <a:t>57.52</a:t>
                      </a:r>
                    </a:p>
                  </a:txBody>
                  <a:tcPr>
                    <a:solidFill>
                      <a:schemeClr val="accent1">
                        <a:tint val="20000"/>
                        <a:alpha val="12000"/>
                      </a:schemeClr>
                    </a:solidFill>
                  </a:tcPr>
                </a:tc>
                <a:extLst>
                  <a:ext uri="{0D108BD9-81ED-4DB2-BD59-A6C34878D82A}">
                    <a16:rowId xmlns:a16="http://schemas.microsoft.com/office/drawing/2014/main" val="3979983901"/>
                  </a:ext>
                </a:extLst>
              </a:tr>
            </a:tbl>
          </a:graphicData>
        </a:graphic>
      </p:graphicFrame>
      <p:sp>
        <p:nvSpPr>
          <p:cNvPr id="8" name="TextBox 7">
            <a:extLst>
              <a:ext uri="{FF2B5EF4-FFF2-40B4-BE49-F238E27FC236}">
                <a16:creationId xmlns:a16="http://schemas.microsoft.com/office/drawing/2014/main" id="{628EB264-1F56-4ADB-BF4D-2AAA89CBCF45}"/>
              </a:ext>
            </a:extLst>
          </p:cNvPr>
          <p:cNvSpPr txBox="1"/>
          <p:nvPr/>
        </p:nvSpPr>
        <p:spPr>
          <a:xfrm>
            <a:off x="4555954" y="4050632"/>
            <a:ext cx="1155030" cy="369332"/>
          </a:xfrm>
          <a:prstGeom prst="rect">
            <a:avLst/>
          </a:prstGeom>
          <a:noFill/>
        </p:spPr>
        <p:txBody>
          <a:bodyPr wrap="square" rtlCol="0">
            <a:spAutoFit/>
          </a:bodyPr>
          <a:lstStyle/>
          <a:p>
            <a:r>
              <a:rPr lang="en-IN" dirty="0"/>
              <a:t>Reward</a:t>
            </a:r>
          </a:p>
        </p:txBody>
      </p:sp>
      <p:sp>
        <p:nvSpPr>
          <p:cNvPr id="9" name="TextBox 8">
            <a:extLst>
              <a:ext uri="{FF2B5EF4-FFF2-40B4-BE49-F238E27FC236}">
                <a16:creationId xmlns:a16="http://schemas.microsoft.com/office/drawing/2014/main" id="{C7918418-2AA5-4AE6-A33A-285727D97914}"/>
              </a:ext>
            </a:extLst>
          </p:cNvPr>
          <p:cNvSpPr txBox="1"/>
          <p:nvPr/>
        </p:nvSpPr>
        <p:spPr>
          <a:xfrm>
            <a:off x="6673514" y="3304674"/>
            <a:ext cx="2815390" cy="369332"/>
          </a:xfrm>
          <a:prstGeom prst="rect">
            <a:avLst/>
          </a:prstGeom>
          <a:noFill/>
        </p:spPr>
        <p:txBody>
          <a:bodyPr wrap="square" rtlCol="0">
            <a:spAutoFit/>
          </a:bodyPr>
          <a:lstStyle/>
          <a:p>
            <a:r>
              <a:rPr lang="en-IN" dirty="0"/>
              <a:t>Reward per prediction in %</a:t>
            </a:r>
          </a:p>
        </p:txBody>
      </p:sp>
      <p:graphicFrame>
        <p:nvGraphicFramePr>
          <p:cNvPr id="10" name="Content Placeholder 3">
            <a:extLst>
              <a:ext uri="{FF2B5EF4-FFF2-40B4-BE49-F238E27FC236}">
                <a16:creationId xmlns:a16="http://schemas.microsoft.com/office/drawing/2014/main" id="{88D15145-C466-4B83-BEF3-A484FE36C57A}"/>
              </a:ext>
            </a:extLst>
          </p:cNvPr>
          <p:cNvGraphicFramePr>
            <a:graphicFrameLocks/>
          </p:cNvGraphicFramePr>
          <p:nvPr>
            <p:extLst>
              <p:ext uri="{D42A27DB-BD31-4B8C-83A1-F6EECF244321}">
                <p14:modId xmlns:p14="http://schemas.microsoft.com/office/powerpoint/2010/main" val="931830242"/>
              </p:ext>
            </p:extLst>
          </p:nvPr>
        </p:nvGraphicFramePr>
        <p:xfrm>
          <a:off x="5454313" y="5354882"/>
          <a:ext cx="5390148" cy="1112520"/>
        </p:xfrm>
        <a:graphic>
          <a:graphicData uri="http://schemas.openxmlformats.org/drawingml/2006/table">
            <a:tbl>
              <a:tblPr firstRow="1" bandRow="1">
                <a:tableStyleId>{5C22544A-7EE6-4342-B048-85BDC9FD1C3A}</a:tableStyleId>
              </a:tblPr>
              <a:tblGrid>
                <a:gridCol w="385012">
                  <a:extLst>
                    <a:ext uri="{9D8B030D-6E8A-4147-A177-3AD203B41FA5}">
                      <a16:colId xmlns:a16="http://schemas.microsoft.com/office/drawing/2014/main" val="1764903955"/>
                    </a:ext>
                  </a:extLst>
                </a:gridCol>
                <a:gridCol w="2310062">
                  <a:extLst>
                    <a:ext uri="{9D8B030D-6E8A-4147-A177-3AD203B41FA5}">
                      <a16:colId xmlns:a16="http://schemas.microsoft.com/office/drawing/2014/main" val="3277124057"/>
                    </a:ext>
                  </a:extLst>
                </a:gridCol>
                <a:gridCol w="1347537">
                  <a:extLst>
                    <a:ext uri="{9D8B030D-6E8A-4147-A177-3AD203B41FA5}">
                      <a16:colId xmlns:a16="http://schemas.microsoft.com/office/drawing/2014/main" val="593761113"/>
                    </a:ext>
                  </a:extLst>
                </a:gridCol>
                <a:gridCol w="1347537">
                  <a:extLst>
                    <a:ext uri="{9D8B030D-6E8A-4147-A177-3AD203B41FA5}">
                      <a16:colId xmlns:a16="http://schemas.microsoft.com/office/drawing/2014/main" val="2079395937"/>
                    </a:ext>
                  </a:extLst>
                </a:gridCol>
              </a:tblGrid>
              <a:tr h="370840">
                <a:tc>
                  <a:txBody>
                    <a:bodyPr/>
                    <a:lstStyle/>
                    <a:p>
                      <a:pPr algn="ctr"/>
                      <a:endParaRPr lang="en-IN" dirty="0"/>
                    </a:p>
                  </a:txBody>
                  <a:tcPr>
                    <a:solidFill>
                      <a:schemeClr val="accent1">
                        <a:alpha val="0"/>
                      </a:schemeClr>
                    </a:solidFill>
                  </a:tcPr>
                </a:tc>
                <a:tc>
                  <a:txBody>
                    <a:bodyPr/>
                    <a:lstStyle/>
                    <a:p>
                      <a:pPr algn="ctr"/>
                      <a:r>
                        <a:rPr lang="en-IN" dirty="0"/>
                        <a:t>Stay</a:t>
                      </a:r>
                    </a:p>
                  </a:txBody>
                  <a:tcPr/>
                </a:tc>
                <a:tc>
                  <a:txBody>
                    <a:bodyPr/>
                    <a:lstStyle/>
                    <a:p>
                      <a:pPr algn="ctr"/>
                      <a:r>
                        <a:rPr lang="en-IN" dirty="0"/>
                        <a:t>Skip</a:t>
                      </a:r>
                    </a:p>
                  </a:txBody>
                  <a:tcPr/>
                </a:tc>
                <a:tc>
                  <a:txBody>
                    <a:bodyPr/>
                    <a:lstStyle/>
                    <a:p>
                      <a:pPr algn="ctr"/>
                      <a:r>
                        <a:rPr lang="en-IN" b="0" dirty="0">
                          <a:solidFill>
                            <a:schemeClr val="tx1"/>
                          </a:solidFill>
                        </a:rPr>
                        <a:t>Total</a:t>
                      </a:r>
                    </a:p>
                  </a:txBody>
                  <a:tcPr>
                    <a:solidFill>
                      <a:schemeClr val="accent1">
                        <a:alpha val="0"/>
                      </a:schemeClr>
                    </a:solidFill>
                  </a:tcPr>
                </a:tc>
                <a:extLst>
                  <a:ext uri="{0D108BD9-81ED-4DB2-BD59-A6C34878D82A}">
                    <a16:rowId xmlns:a16="http://schemas.microsoft.com/office/drawing/2014/main" val="1851281044"/>
                  </a:ext>
                </a:extLst>
              </a:tr>
              <a:tr h="370840">
                <a:tc>
                  <a:txBody>
                    <a:bodyPr/>
                    <a:lstStyle/>
                    <a:p>
                      <a:pPr algn="r"/>
                      <a:r>
                        <a:rPr lang="en-IN" dirty="0"/>
                        <a:t>0</a:t>
                      </a:r>
                    </a:p>
                  </a:txBody>
                  <a:tcPr>
                    <a:solidFill>
                      <a:schemeClr val="accent1">
                        <a:tint val="40000"/>
                        <a:alpha val="0"/>
                      </a:schemeClr>
                    </a:solidFill>
                  </a:tcPr>
                </a:tc>
                <a:tc>
                  <a:txBody>
                    <a:bodyPr/>
                    <a:lstStyle/>
                    <a:p>
                      <a:pPr algn="ctr"/>
                      <a:r>
                        <a:rPr lang="en-IN" dirty="0"/>
                        <a:t>36.82</a:t>
                      </a:r>
                    </a:p>
                  </a:txBody>
                  <a:tcPr/>
                </a:tc>
                <a:tc>
                  <a:txBody>
                    <a:bodyPr/>
                    <a:lstStyle/>
                    <a:p>
                      <a:pPr algn="ctr"/>
                      <a:r>
                        <a:rPr lang="en-IN" dirty="0"/>
                        <a:t>4.09</a:t>
                      </a:r>
                    </a:p>
                  </a:txBody>
                  <a:tcPr/>
                </a:tc>
                <a:tc>
                  <a:txBody>
                    <a:bodyPr/>
                    <a:lstStyle/>
                    <a:p>
                      <a:pPr algn="ctr"/>
                      <a:r>
                        <a:rPr lang="en-IN" dirty="0"/>
                        <a:t>40.91</a:t>
                      </a:r>
                    </a:p>
                  </a:txBody>
                  <a:tcPr>
                    <a:solidFill>
                      <a:schemeClr val="accent1">
                        <a:tint val="40000"/>
                        <a:alpha val="12000"/>
                      </a:schemeClr>
                    </a:solidFill>
                  </a:tcPr>
                </a:tc>
                <a:extLst>
                  <a:ext uri="{0D108BD9-81ED-4DB2-BD59-A6C34878D82A}">
                    <a16:rowId xmlns:a16="http://schemas.microsoft.com/office/drawing/2014/main" val="415874934"/>
                  </a:ext>
                </a:extLst>
              </a:tr>
              <a:tr h="370840">
                <a:tc>
                  <a:txBody>
                    <a:bodyPr/>
                    <a:lstStyle/>
                    <a:p>
                      <a:pPr algn="r"/>
                      <a:r>
                        <a:rPr lang="en-IN" dirty="0"/>
                        <a:t>1</a:t>
                      </a:r>
                    </a:p>
                  </a:txBody>
                  <a:tcPr>
                    <a:solidFill>
                      <a:schemeClr val="accent1">
                        <a:tint val="20000"/>
                        <a:alpha val="0"/>
                      </a:schemeClr>
                    </a:solidFill>
                  </a:tcPr>
                </a:tc>
                <a:tc>
                  <a:txBody>
                    <a:bodyPr/>
                    <a:lstStyle/>
                    <a:p>
                      <a:pPr algn="ctr"/>
                      <a:r>
                        <a:rPr lang="en-IN" dirty="0"/>
                        <a:t>50.45</a:t>
                      </a:r>
                    </a:p>
                  </a:txBody>
                  <a:tcPr/>
                </a:tc>
                <a:tc>
                  <a:txBody>
                    <a:bodyPr/>
                    <a:lstStyle/>
                    <a:p>
                      <a:pPr algn="ctr"/>
                      <a:r>
                        <a:rPr lang="en-IN" dirty="0"/>
                        <a:t>8.64</a:t>
                      </a:r>
                    </a:p>
                  </a:txBody>
                  <a:tcPr/>
                </a:tc>
                <a:tc>
                  <a:txBody>
                    <a:bodyPr/>
                    <a:lstStyle/>
                    <a:p>
                      <a:pPr algn="ctr"/>
                      <a:r>
                        <a:rPr lang="en-IN" b="1" dirty="0"/>
                        <a:t>59.09</a:t>
                      </a:r>
                    </a:p>
                  </a:txBody>
                  <a:tcPr>
                    <a:solidFill>
                      <a:schemeClr val="accent1">
                        <a:tint val="20000"/>
                        <a:alpha val="12000"/>
                      </a:schemeClr>
                    </a:solidFill>
                  </a:tcPr>
                </a:tc>
                <a:extLst>
                  <a:ext uri="{0D108BD9-81ED-4DB2-BD59-A6C34878D82A}">
                    <a16:rowId xmlns:a16="http://schemas.microsoft.com/office/drawing/2014/main" val="3979983901"/>
                  </a:ext>
                </a:extLst>
              </a:tr>
            </a:tbl>
          </a:graphicData>
        </a:graphic>
      </p:graphicFrame>
      <p:sp>
        <p:nvSpPr>
          <p:cNvPr id="11" name="TextBox 10">
            <a:extLst>
              <a:ext uri="{FF2B5EF4-FFF2-40B4-BE49-F238E27FC236}">
                <a16:creationId xmlns:a16="http://schemas.microsoft.com/office/drawing/2014/main" id="{22C73A56-4CE2-4D0B-BCB6-AC27D74C2217}"/>
              </a:ext>
            </a:extLst>
          </p:cNvPr>
          <p:cNvSpPr txBox="1"/>
          <p:nvPr/>
        </p:nvSpPr>
        <p:spPr>
          <a:xfrm>
            <a:off x="4588039" y="5767131"/>
            <a:ext cx="1155030" cy="369332"/>
          </a:xfrm>
          <a:prstGeom prst="rect">
            <a:avLst/>
          </a:prstGeom>
          <a:noFill/>
        </p:spPr>
        <p:txBody>
          <a:bodyPr wrap="square" rtlCol="0">
            <a:spAutoFit/>
          </a:bodyPr>
          <a:lstStyle/>
          <a:p>
            <a:r>
              <a:rPr lang="en-IN" dirty="0"/>
              <a:t>Reward</a:t>
            </a:r>
          </a:p>
        </p:txBody>
      </p:sp>
      <p:sp>
        <p:nvSpPr>
          <p:cNvPr id="12" name="TextBox 11">
            <a:extLst>
              <a:ext uri="{FF2B5EF4-FFF2-40B4-BE49-F238E27FC236}">
                <a16:creationId xmlns:a16="http://schemas.microsoft.com/office/drawing/2014/main" id="{7C65ECB1-05BA-424A-B835-F29F8F6282CA}"/>
              </a:ext>
            </a:extLst>
          </p:cNvPr>
          <p:cNvSpPr txBox="1"/>
          <p:nvPr/>
        </p:nvSpPr>
        <p:spPr>
          <a:xfrm>
            <a:off x="6705599" y="5021173"/>
            <a:ext cx="2815390" cy="369332"/>
          </a:xfrm>
          <a:prstGeom prst="rect">
            <a:avLst/>
          </a:prstGeom>
          <a:noFill/>
        </p:spPr>
        <p:txBody>
          <a:bodyPr wrap="square" rtlCol="0">
            <a:spAutoFit/>
          </a:bodyPr>
          <a:lstStyle/>
          <a:p>
            <a:r>
              <a:rPr lang="en-IN" dirty="0"/>
              <a:t>Reward per prediction in %</a:t>
            </a:r>
          </a:p>
        </p:txBody>
      </p:sp>
      <p:sp>
        <p:nvSpPr>
          <p:cNvPr id="13" name="TextBox 12">
            <a:extLst>
              <a:ext uri="{FF2B5EF4-FFF2-40B4-BE49-F238E27FC236}">
                <a16:creationId xmlns:a16="http://schemas.microsoft.com/office/drawing/2014/main" id="{50C4F0E6-17E5-465F-958E-7FA355D6D12A}"/>
              </a:ext>
            </a:extLst>
          </p:cNvPr>
          <p:cNvSpPr txBox="1"/>
          <p:nvPr/>
        </p:nvSpPr>
        <p:spPr>
          <a:xfrm>
            <a:off x="1816765" y="2295203"/>
            <a:ext cx="2771274" cy="369332"/>
          </a:xfrm>
          <a:prstGeom prst="rect">
            <a:avLst/>
          </a:prstGeom>
          <a:noFill/>
        </p:spPr>
        <p:txBody>
          <a:bodyPr wrap="square" rtlCol="0">
            <a:spAutoFit/>
          </a:bodyPr>
          <a:lstStyle/>
          <a:p>
            <a:r>
              <a:rPr lang="en-IN" dirty="0"/>
              <a:t>C = 0 %</a:t>
            </a:r>
          </a:p>
        </p:txBody>
      </p:sp>
      <p:sp>
        <p:nvSpPr>
          <p:cNvPr id="14" name="TextBox 13">
            <a:extLst>
              <a:ext uri="{FF2B5EF4-FFF2-40B4-BE49-F238E27FC236}">
                <a16:creationId xmlns:a16="http://schemas.microsoft.com/office/drawing/2014/main" id="{6B397AF0-1B89-4C95-9C4F-6B53FAECDEFD}"/>
              </a:ext>
            </a:extLst>
          </p:cNvPr>
          <p:cNvSpPr txBox="1"/>
          <p:nvPr/>
        </p:nvSpPr>
        <p:spPr>
          <a:xfrm>
            <a:off x="1848850" y="4011710"/>
            <a:ext cx="2771274" cy="369332"/>
          </a:xfrm>
          <a:prstGeom prst="rect">
            <a:avLst/>
          </a:prstGeom>
          <a:noFill/>
        </p:spPr>
        <p:txBody>
          <a:bodyPr wrap="square" rtlCol="0">
            <a:spAutoFit/>
          </a:bodyPr>
          <a:lstStyle/>
          <a:p>
            <a:r>
              <a:rPr lang="en-IN" dirty="0"/>
              <a:t>C = 10 %</a:t>
            </a:r>
          </a:p>
        </p:txBody>
      </p:sp>
      <p:sp>
        <p:nvSpPr>
          <p:cNvPr id="15" name="TextBox 14">
            <a:extLst>
              <a:ext uri="{FF2B5EF4-FFF2-40B4-BE49-F238E27FC236}">
                <a16:creationId xmlns:a16="http://schemas.microsoft.com/office/drawing/2014/main" id="{CC644021-BC42-428F-A1FB-9C2D79C605F5}"/>
              </a:ext>
            </a:extLst>
          </p:cNvPr>
          <p:cNvSpPr txBox="1"/>
          <p:nvPr/>
        </p:nvSpPr>
        <p:spPr>
          <a:xfrm>
            <a:off x="1832809" y="5680086"/>
            <a:ext cx="2771274" cy="369332"/>
          </a:xfrm>
          <a:prstGeom prst="rect">
            <a:avLst/>
          </a:prstGeom>
          <a:noFill/>
        </p:spPr>
        <p:txBody>
          <a:bodyPr wrap="square" rtlCol="0">
            <a:spAutoFit/>
          </a:bodyPr>
          <a:lstStyle/>
          <a:p>
            <a:r>
              <a:rPr lang="en-IN" dirty="0"/>
              <a:t>C = 30 %</a:t>
            </a:r>
          </a:p>
        </p:txBody>
      </p:sp>
      <p:sp>
        <p:nvSpPr>
          <p:cNvPr id="16" name="Arrow: Right 15">
            <a:extLst>
              <a:ext uri="{FF2B5EF4-FFF2-40B4-BE49-F238E27FC236}">
                <a16:creationId xmlns:a16="http://schemas.microsoft.com/office/drawing/2014/main" id="{962BEEA6-5BE1-4941-92CB-2033705739EB}"/>
              </a:ext>
            </a:extLst>
          </p:cNvPr>
          <p:cNvSpPr/>
          <p:nvPr/>
        </p:nvSpPr>
        <p:spPr>
          <a:xfrm>
            <a:off x="3080083" y="2343334"/>
            <a:ext cx="1155031" cy="369332"/>
          </a:xfrm>
          <a:prstGeom prst="rightArrow">
            <a:avLst/>
          </a:prstGeom>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E653B3ED-4ACD-47B6-B115-ADD44637EEB6}"/>
              </a:ext>
            </a:extLst>
          </p:cNvPr>
          <p:cNvSpPr/>
          <p:nvPr/>
        </p:nvSpPr>
        <p:spPr>
          <a:xfrm>
            <a:off x="3088105" y="4011708"/>
            <a:ext cx="1155031" cy="369332"/>
          </a:xfrm>
          <a:prstGeom prst="rightArrow">
            <a:avLst/>
          </a:prstGeom>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9C0F4008-1AB7-4906-8968-171E97FCE59B}"/>
              </a:ext>
            </a:extLst>
          </p:cNvPr>
          <p:cNvSpPr/>
          <p:nvPr/>
        </p:nvSpPr>
        <p:spPr>
          <a:xfrm>
            <a:off x="3096127" y="5704146"/>
            <a:ext cx="1155031" cy="369332"/>
          </a:xfrm>
          <a:prstGeom prst="rightArrow">
            <a:avLst/>
          </a:prstGeom>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08740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5EA5-F73A-4501-81E7-5C97C0C27DA7}"/>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dirty="0"/>
              <a:t>Experiments</a:t>
            </a:r>
          </a:p>
          <a:p>
            <a:r>
              <a:rPr lang="en-IN" sz="3200" b="1" dirty="0"/>
              <a:t>Results</a:t>
            </a:r>
          </a:p>
          <a:p>
            <a:r>
              <a:rPr lang="en-IN" dirty="0"/>
              <a:t>Conclusion</a:t>
            </a:r>
          </a:p>
        </p:txBody>
      </p:sp>
    </p:spTree>
    <p:extLst>
      <p:ext uri="{BB962C8B-B14F-4D97-AF65-F5344CB8AC3E}">
        <p14:creationId xmlns:p14="http://schemas.microsoft.com/office/powerpoint/2010/main" val="939724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6F5C-B9DF-48FE-B49E-42DF7323C7A7}"/>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5571B5FC-4B68-4874-8E6E-22AA83579D1C}"/>
              </a:ext>
            </a:extLst>
          </p:cNvPr>
          <p:cNvSpPr>
            <a:spLocks noGrp="1"/>
          </p:cNvSpPr>
          <p:nvPr>
            <p:ph idx="1"/>
          </p:nvPr>
        </p:nvSpPr>
        <p:spPr/>
        <p:txBody>
          <a:bodyPr/>
          <a:lstStyle/>
          <a:p>
            <a:r>
              <a:rPr lang="en-IN" dirty="0"/>
              <a:t>Learning Algorithm</a:t>
            </a:r>
          </a:p>
          <a:p>
            <a:pPr lvl="1"/>
            <a:r>
              <a:rPr lang="en-IN" dirty="0"/>
              <a:t>Without skipping.</a:t>
            </a:r>
          </a:p>
          <a:p>
            <a:pPr lvl="1"/>
            <a:r>
              <a:rPr lang="en-IN" dirty="0"/>
              <a:t>With skipping.</a:t>
            </a:r>
          </a:p>
          <a:p>
            <a:pPr lvl="1"/>
            <a:r>
              <a:rPr lang="en-IN" dirty="0"/>
              <a:t>Scalability.</a:t>
            </a:r>
          </a:p>
        </p:txBody>
      </p:sp>
    </p:spTree>
    <p:extLst>
      <p:ext uri="{BB962C8B-B14F-4D97-AF65-F5344CB8AC3E}">
        <p14:creationId xmlns:p14="http://schemas.microsoft.com/office/powerpoint/2010/main" val="1583697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A2917-3D6B-4CD4-AE50-E4FDBE3B0DD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Learning Algorithm – No Skipping</a:t>
            </a:r>
          </a:p>
        </p:txBody>
      </p:sp>
      <p:cxnSp>
        <p:nvCxnSpPr>
          <p:cNvPr id="41" name="Straight Connector 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 name="Content Placeholder 16" descr="A screenshot of a cell phone&#10;&#10;Description automatically generated">
            <a:extLst>
              <a:ext uri="{FF2B5EF4-FFF2-40B4-BE49-F238E27FC236}">
                <a16:creationId xmlns:a16="http://schemas.microsoft.com/office/drawing/2014/main" id="{5A282576-8AEB-4FCD-9F9B-26488EDEE0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567" y="2422766"/>
            <a:ext cx="5455917" cy="3225811"/>
          </a:xfrm>
          <a:prstGeom prst="rect">
            <a:avLst/>
          </a:prstGeom>
        </p:spPr>
      </p:pic>
      <p:cxnSp>
        <p:nvCxnSpPr>
          <p:cNvPr id="43" name="Straight Connector 4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a map&#10;&#10;Description automatically generated">
            <a:extLst>
              <a:ext uri="{FF2B5EF4-FFF2-40B4-BE49-F238E27FC236}">
                <a16:creationId xmlns:a16="http://schemas.microsoft.com/office/drawing/2014/main" id="{D8DD8C8F-1A5D-4261-BFFB-4B0F89CE6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073" y="2422766"/>
            <a:ext cx="5455917" cy="3205926"/>
          </a:xfrm>
          <a:prstGeom prst="rect">
            <a:avLst/>
          </a:prstGeom>
        </p:spPr>
      </p:pic>
      <p:graphicFrame>
        <p:nvGraphicFramePr>
          <p:cNvPr id="22" name="Table 21">
            <a:extLst>
              <a:ext uri="{FF2B5EF4-FFF2-40B4-BE49-F238E27FC236}">
                <a16:creationId xmlns:a16="http://schemas.microsoft.com/office/drawing/2014/main" id="{52BBED03-0F44-4540-989A-2B76A39325B7}"/>
              </a:ext>
            </a:extLst>
          </p:cNvPr>
          <p:cNvGraphicFramePr>
            <a:graphicFrameLocks noGrp="1"/>
          </p:cNvGraphicFramePr>
          <p:nvPr>
            <p:extLst>
              <p:ext uri="{D42A27DB-BD31-4B8C-83A1-F6EECF244321}">
                <p14:modId xmlns:p14="http://schemas.microsoft.com/office/powerpoint/2010/main" val="2297932122"/>
              </p:ext>
            </p:extLst>
          </p:nvPr>
        </p:nvGraphicFramePr>
        <p:xfrm>
          <a:off x="2671010" y="5628692"/>
          <a:ext cx="9456812" cy="1134337"/>
        </p:xfrm>
        <a:graphic>
          <a:graphicData uri="http://schemas.openxmlformats.org/drawingml/2006/table">
            <a:tbl>
              <a:tblPr firstRow="1" bandRow="1">
                <a:tableStyleId>{5C22544A-7EE6-4342-B048-85BDC9FD1C3A}</a:tableStyleId>
              </a:tblPr>
              <a:tblGrid>
                <a:gridCol w="2364203">
                  <a:extLst>
                    <a:ext uri="{9D8B030D-6E8A-4147-A177-3AD203B41FA5}">
                      <a16:colId xmlns:a16="http://schemas.microsoft.com/office/drawing/2014/main" val="3074444425"/>
                    </a:ext>
                  </a:extLst>
                </a:gridCol>
                <a:gridCol w="2364203">
                  <a:extLst>
                    <a:ext uri="{9D8B030D-6E8A-4147-A177-3AD203B41FA5}">
                      <a16:colId xmlns:a16="http://schemas.microsoft.com/office/drawing/2014/main" val="3488942682"/>
                    </a:ext>
                  </a:extLst>
                </a:gridCol>
                <a:gridCol w="2364203">
                  <a:extLst>
                    <a:ext uri="{9D8B030D-6E8A-4147-A177-3AD203B41FA5}">
                      <a16:colId xmlns:a16="http://schemas.microsoft.com/office/drawing/2014/main" val="3632612454"/>
                    </a:ext>
                  </a:extLst>
                </a:gridCol>
                <a:gridCol w="2364203">
                  <a:extLst>
                    <a:ext uri="{9D8B030D-6E8A-4147-A177-3AD203B41FA5}">
                      <a16:colId xmlns:a16="http://schemas.microsoft.com/office/drawing/2014/main" val="3310245885"/>
                    </a:ext>
                  </a:extLst>
                </a:gridCol>
              </a:tblGrid>
              <a:tr h="402817">
                <a:tc>
                  <a:txBody>
                    <a:bodyPr/>
                    <a:lstStyle/>
                    <a:p>
                      <a:endParaRPr lang="en-IN" dirty="0"/>
                    </a:p>
                  </a:txBody>
                  <a:tcPr/>
                </a:tc>
                <a:tc>
                  <a:txBody>
                    <a:bodyPr/>
                    <a:lstStyle/>
                    <a:p>
                      <a:r>
                        <a:rPr lang="en-IN" dirty="0"/>
                        <a:t>Number of rounds</a:t>
                      </a:r>
                    </a:p>
                  </a:txBody>
                  <a:tcPr/>
                </a:tc>
                <a:tc>
                  <a:txBody>
                    <a:bodyPr/>
                    <a:lstStyle/>
                    <a:p>
                      <a:r>
                        <a:rPr lang="en-IN" dirty="0"/>
                        <a:t>Cumulative Reward</a:t>
                      </a:r>
                    </a:p>
                  </a:txBody>
                  <a:tcPr/>
                </a:tc>
                <a:tc>
                  <a:txBody>
                    <a:bodyPr/>
                    <a:lstStyle/>
                    <a:p>
                      <a:r>
                        <a:rPr lang="en-IN" dirty="0"/>
                        <a:t>Rounds per rewards</a:t>
                      </a:r>
                    </a:p>
                  </a:txBody>
                  <a:tcPr/>
                </a:tc>
                <a:extLst>
                  <a:ext uri="{0D108BD9-81ED-4DB2-BD59-A6C34878D82A}">
                    <a16:rowId xmlns:a16="http://schemas.microsoft.com/office/drawing/2014/main" val="172710439"/>
                  </a:ext>
                </a:extLst>
              </a:tr>
              <a:tr h="288733">
                <a:tc>
                  <a:txBody>
                    <a:bodyPr/>
                    <a:lstStyle/>
                    <a:p>
                      <a:r>
                        <a:rPr lang="en-IN" dirty="0"/>
                        <a:t>Omniscient</a:t>
                      </a:r>
                    </a:p>
                  </a:txBody>
                  <a:tcPr/>
                </a:tc>
                <a:tc>
                  <a:txBody>
                    <a:bodyPr/>
                    <a:lstStyle/>
                    <a:p>
                      <a:r>
                        <a:rPr lang="en-IN" dirty="0"/>
                        <a:t>4410</a:t>
                      </a:r>
                    </a:p>
                  </a:txBody>
                  <a:tcPr/>
                </a:tc>
                <a:tc>
                  <a:txBody>
                    <a:bodyPr/>
                    <a:lstStyle/>
                    <a:p>
                      <a:r>
                        <a:rPr lang="en-IN" dirty="0"/>
                        <a:t>2490</a:t>
                      </a:r>
                    </a:p>
                  </a:txBody>
                  <a:tcPr/>
                </a:tc>
                <a:tc>
                  <a:txBody>
                    <a:bodyPr/>
                    <a:lstStyle/>
                    <a:p>
                      <a:r>
                        <a:rPr lang="en-IN" b="1" dirty="0"/>
                        <a:t>1.77</a:t>
                      </a:r>
                    </a:p>
                  </a:txBody>
                  <a:tcPr/>
                </a:tc>
                <a:extLst>
                  <a:ext uri="{0D108BD9-81ED-4DB2-BD59-A6C34878D82A}">
                    <a16:rowId xmlns:a16="http://schemas.microsoft.com/office/drawing/2014/main" val="1272180917"/>
                  </a:ext>
                </a:extLst>
              </a:tr>
              <a:tr h="288733">
                <a:tc>
                  <a:txBody>
                    <a:bodyPr/>
                    <a:lstStyle/>
                    <a:p>
                      <a:r>
                        <a:rPr lang="en-IN" dirty="0"/>
                        <a:t>Teach with </a:t>
                      </a:r>
                      <a:r>
                        <a:rPr lang="en-IN" dirty="0" err="1"/>
                        <a:t>LinUCB</a:t>
                      </a:r>
                      <a:endParaRPr lang="en-IN" dirty="0"/>
                    </a:p>
                  </a:txBody>
                  <a:tcPr/>
                </a:tc>
                <a:tc>
                  <a:txBody>
                    <a:bodyPr/>
                    <a:lstStyle/>
                    <a:p>
                      <a:r>
                        <a:rPr lang="en-IN" dirty="0"/>
                        <a:t>4688</a:t>
                      </a:r>
                    </a:p>
                  </a:txBody>
                  <a:tcPr/>
                </a:tc>
                <a:tc>
                  <a:txBody>
                    <a:bodyPr/>
                    <a:lstStyle/>
                    <a:p>
                      <a:r>
                        <a:rPr lang="en-IN" dirty="0"/>
                        <a:t>2491</a:t>
                      </a:r>
                    </a:p>
                  </a:txBody>
                  <a:tcPr/>
                </a:tc>
                <a:tc>
                  <a:txBody>
                    <a:bodyPr/>
                    <a:lstStyle/>
                    <a:p>
                      <a:r>
                        <a:rPr lang="en-IN" b="1" dirty="0"/>
                        <a:t>1.88</a:t>
                      </a:r>
                    </a:p>
                  </a:txBody>
                  <a:tcPr/>
                </a:tc>
                <a:extLst>
                  <a:ext uri="{0D108BD9-81ED-4DB2-BD59-A6C34878D82A}">
                    <a16:rowId xmlns:a16="http://schemas.microsoft.com/office/drawing/2014/main" val="275157067"/>
                  </a:ext>
                </a:extLst>
              </a:tr>
            </a:tbl>
          </a:graphicData>
        </a:graphic>
      </p:graphicFrame>
    </p:spTree>
    <p:extLst>
      <p:ext uri="{BB962C8B-B14F-4D97-AF65-F5344CB8AC3E}">
        <p14:creationId xmlns:p14="http://schemas.microsoft.com/office/powerpoint/2010/main" val="3837628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4DB0D-5C0C-4B3B-BFFF-9E8838BB3BEE}"/>
              </a:ext>
            </a:extLst>
          </p:cNvPr>
          <p:cNvSpPr>
            <a:spLocks noGrp="1"/>
          </p:cNvSpPr>
          <p:nvPr>
            <p:ph type="title"/>
          </p:nvPr>
        </p:nvSpPr>
        <p:spPr>
          <a:xfrm>
            <a:off x="0" y="637952"/>
            <a:ext cx="12192000" cy="850605"/>
          </a:xfrm>
          <a:solidFill>
            <a:schemeClr val="tx1"/>
          </a:solidFill>
        </p:spPr>
        <p:txBody>
          <a:bodyPr>
            <a:normAutofit/>
          </a:bodyPr>
          <a:lstStyle/>
          <a:p>
            <a:pPr algn="ctr"/>
            <a:r>
              <a:rPr lang="en-IN" sz="3200" dirty="0">
                <a:solidFill>
                  <a:schemeClr val="bg1"/>
                </a:solidFill>
              </a:rPr>
              <a:t>Challenges in Education</a:t>
            </a:r>
          </a:p>
        </p:txBody>
      </p:sp>
      <p:sp>
        <p:nvSpPr>
          <p:cNvPr id="3" name="Content Placeholder 2">
            <a:extLst>
              <a:ext uri="{FF2B5EF4-FFF2-40B4-BE49-F238E27FC236}">
                <a16:creationId xmlns:a16="http://schemas.microsoft.com/office/drawing/2014/main" id="{A429C051-3598-46A0-9DE3-FB39F60B4BAA}"/>
              </a:ext>
            </a:extLst>
          </p:cNvPr>
          <p:cNvSpPr>
            <a:spLocks noGrp="1"/>
          </p:cNvSpPr>
          <p:nvPr>
            <p:ph idx="1"/>
          </p:nvPr>
        </p:nvSpPr>
        <p:spPr/>
        <p:txBody>
          <a:bodyPr/>
          <a:lstStyle/>
          <a:p>
            <a:r>
              <a:rPr lang="en-IN" dirty="0"/>
              <a:t>One size fits all.</a:t>
            </a:r>
          </a:p>
          <a:p>
            <a:pPr marL="0" indent="0">
              <a:buNone/>
            </a:pPr>
            <a:endParaRPr lang="en-IN" dirty="0"/>
          </a:p>
          <a:p>
            <a:r>
              <a:rPr lang="en-IN" dirty="0"/>
              <a:t>Teachers are overburdened. </a:t>
            </a:r>
          </a:p>
          <a:p>
            <a:endParaRPr lang="en-IN" dirty="0"/>
          </a:p>
          <a:p>
            <a:endParaRPr lang="en-IN" dirty="0"/>
          </a:p>
        </p:txBody>
      </p:sp>
    </p:spTree>
    <p:extLst>
      <p:ext uri="{BB962C8B-B14F-4D97-AF65-F5344CB8AC3E}">
        <p14:creationId xmlns:p14="http://schemas.microsoft.com/office/powerpoint/2010/main" val="171440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77CE5-AD52-4970-B08B-4E6B5ADFFD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Learning Algorithm – With Skipping</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screenshot of a cell phone&#10;&#10;Description automatically generated">
            <a:extLst>
              <a:ext uri="{FF2B5EF4-FFF2-40B4-BE49-F238E27FC236}">
                <a16:creationId xmlns:a16="http://schemas.microsoft.com/office/drawing/2014/main" id="{E6A0C855-DC04-4500-B5B4-72C647ABA9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1567" y="2524646"/>
            <a:ext cx="5455917" cy="3158415"/>
          </a:xfrm>
          <a:prstGeom prst="rect">
            <a:avLst/>
          </a:prstGeom>
        </p:spPr>
      </p:pic>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A close up of a map&#10;&#10;Description automatically generated">
            <a:extLst>
              <a:ext uri="{FF2B5EF4-FFF2-40B4-BE49-F238E27FC236}">
                <a16:creationId xmlns:a16="http://schemas.microsoft.com/office/drawing/2014/main" id="{83D07190-FDD2-469C-81D8-714120CD0F6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45073" y="2524646"/>
            <a:ext cx="5455917" cy="3200298"/>
          </a:xfrm>
          <a:prstGeom prst="rect">
            <a:avLst/>
          </a:prstGeom>
        </p:spPr>
      </p:pic>
      <p:graphicFrame>
        <p:nvGraphicFramePr>
          <p:cNvPr id="19" name="Table 18">
            <a:extLst>
              <a:ext uri="{FF2B5EF4-FFF2-40B4-BE49-F238E27FC236}">
                <a16:creationId xmlns:a16="http://schemas.microsoft.com/office/drawing/2014/main" id="{6806BB6B-7B49-41C3-B5D4-9FBE611906E4}"/>
              </a:ext>
            </a:extLst>
          </p:cNvPr>
          <p:cNvGraphicFramePr>
            <a:graphicFrameLocks noGrp="1"/>
          </p:cNvGraphicFramePr>
          <p:nvPr>
            <p:extLst>
              <p:ext uri="{D42A27DB-BD31-4B8C-83A1-F6EECF244321}">
                <p14:modId xmlns:p14="http://schemas.microsoft.com/office/powerpoint/2010/main" val="1020371642"/>
              </p:ext>
            </p:extLst>
          </p:nvPr>
        </p:nvGraphicFramePr>
        <p:xfrm>
          <a:off x="2671010" y="5724944"/>
          <a:ext cx="9456812" cy="1134337"/>
        </p:xfrm>
        <a:graphic>
          <a:graphicData uri="http://schemas.openxmlformats.org/drawingml/2006/table">
            <a:tbl>
              <a:tblPr firstRow="1" bandRow="1">
                <a:tableStyleId>{5C22544A-7EE6-4342-B048-85BDC9FD1C3A}</a:tableStyleId>
              </a:tblPr>
              <a:tblGrid>
                <a:gridCol w="2364203">
                  <a:extLst>
                    <a:ext uri="{9D8B030D-6E8A-4147-A177-3AD203B41FA5}">
                      <a16:colId xmlns:a16="http://schemas.microsoft.com/office/drawing/2014/main" val="3074444425"/>
                    </a:ext>
                  </a:extLst>
                </a:gridCol>
                <a:gridCol w="2364203">
                  <a:extLst>
                    <a:ext uri="{9D8B030D-6E8A-4147-A177-3AD203B41FA5}">
                      <a16:colId xmlns:a16="http://schemas.microsoft.com/office/drawing/2014/main" val="3488942682"/>
                    </a:ext>
                  </a:extLst>
                </a:gridCol>
                <a:gridCol w="2364203">
                  <a:extLst>
                    <a:ext uri="{9D8B030D-6E8A-4147-A177-3AD203B41FA5}">
                      <a16:colId xmlns:a16="http://schemas.microsoft.com/office/drawing/2014/main" val="3632612454"/>
                    </a:ext>
                  </a:extLst>
                </a:gridCol>
                <a:gridCol w="2364203">
                  <a:extLst>
                    <a:ext uri="{9D8B030D-6E8A-4147-A177-3AD203B41FA5}">
                      <a16:colId xmlns:a16="http://schemas.microsoft.com/office/drawing/2014/main" val="3310245885"/>
                    </a:ext>
                  </a:extLst>
                </a:gridCol>
              </a:tblGrid>
              <a:tr h="402817">
                <a:tc>
                  <a:txBody>
                    <a:bodyPr/>
                    <a:lstStyle/>
                    <a:p>
                      <a:endParaRPr lang="en-IN" dirty="0"/>
                    </a:p>
                  </a:txBody>
                  <a:tcPr/>
                </a:tc>
                <a:tc>
                  <a:txBody>
                    <a:bodyPr/>
                    <a:lstStyle/>
                    <a:p>
                      <a:r>
                        <a:rPr lang="en-IN" dirty="0"/>
                        <a:t>Number of rounds</a:t>
                      </a:r>
                    </a:p>
                  </a:txBody>
                  <a:tcPr/>
                </a:tc>
                <a:tc>
                  <a:txBody>
                    <a:bodyPr/>
                    <a:lstStyle/>
                    <a:p>
                      <a:r>
                        <a:rPr lang="en-IN" dirty="0"/>
                        <a:t>Cumulative Reward</a:t>
                      </a:r>
                    </a:p>
                  </a:txBody>
                  <a:tcPr/>
                </a:tc>
                <a:tc>
                  <a:txBody>
                    <a:bodyPr/>
                    <a:lstStyle/>
                    <a:p>
                      <a:r>
                        <a:rPr lang="en-IN" dirty="0"/>
                        <a:t>Rounds per rewards</a:t>
                      </a:r>
                    </a:p>
                  </a:txBody>
                  <a:tcPr/>
                </a:tc>
                <a:extLst>
                  <a:ext uri="{0D108BD9-81ED-4DB2-BD59-A6C34878D82A}">
                    <a16:rowId xmlns:a16="http://schemas.microsoft.com/office/drawing/2014/main" val="172710439"/>
                  </a:ext>
                </a:extLst>
              </a:tr>
              <a:tr h="288733">
                <a:tc>
                  <a:txBody>
                    <a:bodyPr/>
                    <a:lstStyle/>
                    <a:p>
                      <a:r>
                        <a:rPr lang="en-IN" dirty="0"/>
                        <a:t>Omniscient</a:t>
                      </a:r>
                    </a:p>
                  </a:txBody>
                  <a:tcPr/>
                </a:tc>
                <a:tc>
                  <a:txBody>
                    <a:bodyPr/>
                    <a:lstStyle/>
                    <a:p>
                      <a:r>
                        <a:rPr lang="en-IN" dirty="0"/>
                        <a:t>4019</a:t>
                      </a:r>
                    </a:p>
                  </a:txBody>
                  <a:tcPr/>
                </a:tc>
                <a:tc>
                  <a:txBody>
                    <a:bodyPr/>
                    <a:lstStyle/>
                    <a:p>
                      <a:r>
                        <a:rPr lang="en-IN" dirty="0"/>
                        <a:t>2128</a:t>
                      </a:r>
                    </a:p>
                  </a:txBody>
                  <a:tcPr/>
                </a:tc>
                <a:tc>
                  <a:txBody>
                    <a:bodyPr/>
                    <a:lstStyle/>
                    <a:p>
                      <a:r>
                        <a:rPr lang="en-IN" b="1" dirty="0"/>
                        <a:t>1.89</a:t>
                      </a:r>
                    </a:p>
                  </a:txBody>
                  <a:tcPr/>
                </a:tc>
                <a:extLst>
                  <a:ext uri="{0D108BD9-81ED-4DB2-BD59-A6C34878D82A}">
                    <a16:rowId xmlns:a16="http://schemas.microsoft.com/office/drawing/2014/main" val="1272180917"/>
                  </a:ext>
                </a:extLst>
              </a:tr>
              <a:tr h="288733">
                <a:tc>
                  <a:txBody>
                    <a:bodyPr/>
                    <a:lstStyle/>
                    <a:p>
                      <a:r>
                        <a:rPr lang="en-IN" dirty="0"/>
                        <a:t>Teach with </a:t>
                      </a:r>
                      <a:r>
                        <a:rPr lang="en-IN" dirty="0" err="1"/>
                        <a:t>LinUCB</a:t>
                      </a:r>
                      <a:endParaRPr lang="en-IN" dirty="0"/>
                    </a:p>
                  </a:txBody>
                  <a:tcPr/>
                </a:tc>
                <a:tc>
                  <a:txBody>
                    <a:bodyPr/>
                    <a:lstStyle/>
                    <a:p>
                      <a:r>
                        <a:rPr lang="en-IN" dirty="0"/>
                        <a:t>4185</a:t>
                      </a:r>
                    </a:p>
                  </a:txBody>
                  <a:tcPr/>
                </a:tc>
                <a:tc>
                  <a:txBody>
                    <a:bodyPr/>
                    <a:lstStyle/>
                    <a:p>
                      <a:r>
                        <a:rPr lang="en-IN" dirty="0"/>
                        <a:t>2062</a:t>
                      </a:r>
                    </a:p>
                  </a:txBody>
                  <a:tcPr/>
                </a:tc>
                <a:tc>
                  <a:txBody>
                    <a:bodyPr/>
                    <a:lstStyle/>
                    <a:p>
                      <a:r>
                        <a:rPr lang="en-IN" b="1" dirty="0"/>
                        <a:t>2.03</a:t>
                      </a:r>
                    </a:p>
                  </a:txBody>
                  <a:tcPr/>
                </a:tc>
                <a:extLst>
                  <a:ext uri="{0D108BD9-81ED-4DB2-BD59-A6C34878D82A}">
                    <a16:rowId xmlns:a16="http://schemas.microsoft.com/office/drawing/2014/main" val="275157067"/>
                  </a:ext>
                </a:extLst>
              </a:tr>
            </a:tbl>
          </a:graphicData>
        </a:graphic>
      </p:graphicFrame>
    </p:spTree>
    <p:extLst>
      <p:ext uri="{BB962C8B-B14F-4D97-AF65-F5344CB8AC3E}">
        <p14:creationId xmlns:p14="http://schemas.microsoft.com/office/powerpoint/2010/main" val="2722030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08126-508E-491D-B8FB-CD799342D40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Learning Algorithm - Scalability</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4" name="Content Placeholder 13" descr="A close up of a map&#10;&#10;Description automatically generated">
            <a:extLst>
              <a:ext uri="{FF2B5EF4-FFF2-40B4-BE49-F238E27FC236}">
                <a16:creationId xmlns:a16="http://schemas.microsoft.com/office/drawing/2014/main" id="{330316A9-E5D4-44BC-8D54-7D1ADE48D96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56204" y="2490511"/>
            <a:ext cx="4529240" cy="3241966"/>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A screenshot of a cell phone&#10;&#10;Description automatically generated">
            <a:extLst>
              <a:ext uri="{FF2B5EF4-FFF2-40B4-BE49-F238E27FC236}">
                <a16:creationId xmlns:a16="http://schemas.microsoft.com/office/drawing/2014/main" id="{1E7CD4E5-149C-469F-BE04-EC4D2F32533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9806" y="2496303"/>
            <a:ext cx="5455917" cy="3213382"/>
          </a:xfrm>
          <a:prstGeom prst="rect">
            <a:avLst/>
          </a:prstGeom>
        </p:spPr>
      </p:pic>
      <p:graphicFrame>
        <p:nvGraphicFramePr>
          <p:cNvPr id="18" name="Table 17">
            <a:extLst>
              <a:ext uri="{FF2B5EF4-FFF2-40B4-BE49-F238E27FC236}">
                <a16:creationId xmlns:a16="http://schemas.microsoft.com/office/drawing/2014/main" id="{D3E09D72-4346-4D07-A49B-15BCFAD0E22D}"/>
              </a:ext>
            </a:extLst>
          </p:cNvPr>
          <p:cNvGraphicFramePr>
            <a:graphicFrameLocks noGrp="1"/>
          </p:cNvGraphicFramePr>
          <p:nvPr>
            <p:extLst>
              <p:ext uri="{D42A27DB-BD31-4B8C-83A1-F6EECF244321}">
                <p14:modId xmlns:p14="http://schemas.microsoft.com/office/powerpoint/2010/main" val="4220922849"/>
              </p:ext>
            </p:extLst>
          </p:nvPr>
        </p:nvGraphicFramePr>
        <p:xfrm>
          <a:off x="2671010" y="5762001"/>
          <a:ext cx="9456812" cy="1097280"/>
        </p:xfrm>
        <a:graphic>
          <a:graphicData uri="http://schemas.openxmlformats.org/drawingml/2006/table">
            <a:tbl>
              <a:tblPr firstRow="1" bandRow="1">
                <a:tableStyleId>{5C22544A-7EE6-4342-B048-85BDC9FD1C3A}</a:tableStyleId>
              </a:tblPr>
              <a:tblGrid>
                <a:gridCol w="2364203">
                  <a:extLst>
                    <a:ext uri="{9D8B030D-6E8A-4147-A177-3AD203B41FA5}">
                      <a16:colId xmlns:a16="http://schemas.microsoft.com/office/drawing/2014/main" val="3074444425"/>
                    </a:ext>
                  </a:extLst>
                </a:gridCol>
                <a:gridCol w="2364203">
                  <a:extLst>
                    <a:ext uri="{9D8B030D-6E8A-4147-A177-3AD203B41FA5}">
                      <a16:colId xmlns:a16="http://schemas.microsoft.com/office/drawing/2014/main" val="3488942682"/>
                    </a:ext>
                  </a:extLst>
                </a:gridCol>
                <a:gridCol w="2364203">
                  <a:extLst>
                    <a:ext uri="{9D8B030D-6E8A-4147-A177-3AD203B41FA5}">
                      <a16:colId xmlns:a16="http://schemas.microsoft.com/office/drawing/2014/main" val="3632612454"/>
                    </a:ext>
                  </a:extLst>
                </a:gridCol>
                <a:gridCol w="2364203">
                  <a:extLst>
                    <a:ext uri="{9D8B030D-6E8A-4147-A177-3AD203B41FA5}">
                      <a16:colId xmlns:a16="http://schemas.microsoft.com/office/drawing/2014/main" val="3310245885"/>
                    </a:ext>
                  </a:extLst>
                </a:gridCol>
              </a:tblGrid>
              <a:tr h="233835">
                <a:tc>
                  <a:txBody>
                    <a:bodyPr/>
                    <a:lstStyle/>
                    <a:p>
                      <a:endParaRPr lang="en-IN" dirty="0"/>
                    </a:p>
                  </a:txBody>
                  <a:tcPr/>
                </a:tc>
                <a:tc>
                  <a:txBody>
                    <a:bodyPr/>
                    <a:lstStyle/>
                    <a:p>
                      <a:r>
                        <a:rPr lang="en-IN" dirty="0"/>
                        <a:t>Number of rounds</a:t>
                      </a:r>
                    </a:p>
                  </a:txBody>
                  <a:tcPr/>
                </a:tc>
                <a:tc>
                  <a:txBody>
                    <a:bodyPr/>
                    <a:lstStyle/>
                    <a:p>
                      <a:r>
                        <a:rPr lang="en-IN" dirty="0"/>
                        <a:t>Cumulative Reward</a:t>
                      </a:r>
                    </a:p>
                  </a:txBody>
                  <a:tcPr/>
                </a:tc>
                <a:tc>
                  <a:txBody>
                    <a:bodyPr/>
                    <a:lstStyle/>
                    <a:p>
                      <a:r>
                        <a:rPr lang="en-IN" dirty="0"/>
                        <a:t>Rounds per rewards</a:t>
                      </a:r>
                    </a:p>
                  </a:txBody>
                  <a:tcPr/>
                </a:tc>
                <a:extLst>
                  <a:ext uri="{0D108BD9-81ED-4DB2-BD59-A6C34878D82A}">
                    <a16:rowId xmlns:a16="http://schemas.microsoft.com/office/drawing/2014/main" val="172710439"/>
                  </a:ext>
                </a:extLst>
              </a:tr>
              <a:tr h="233835">
                <a:tc>
                  <a:txBody>
                    <a:bodyPr/>
                    <a:lstStyle/>
                    <a:p>
                      <a:r>
                        <a:rPr lang="en-IN" dirty="0"/>
                        <a:t>Omniscient</a:t>
                      </a:r>
                    </a:p>
                  </a:txBody>
                  <a:tcPr/>
                </a:tc>
                <a:tc>
                  <a:txBody>
                    <a:bodyPr/>
                    <a:lstStyle/>
                    <a:p>
                      <a:r>
                        <a:rPr lang="en-IN" dirty="0"/>
                        <a:t>71,449</a:t>
                      </a:r>
                    </a:p>
                  </a:txBody>
                  <a:tcPr/>
                </a:tc>
                <a:tc>
                  <a:txBody>
                    <a:bodyPr/>
                    <a:lstStyle/>
                    <a:p>
                      <a:r>
                        <a:rPr lang="en-IN" dirty="0"/>
                        <a:t>38,891</a:t>
                      </a:r>
                    </a:p>
                  </a:txBody>
                  <a:tcPr/>
                </a:tc>
                <a:tc>
                  <a:txBody>
                    <a:bodyPr/>
                    <a:lstStyle/>
                    <a:p>
                      <a:r>
                        <a:rPr lang="en-IN" b="1" dirty="0"/>
                        <a:t>1.84</a:t>
                      </a:r>
                    </a:p>
                  </a:txBody>
                  <a:tcPr/>
                </a:tc>
                <a:extLst>
                  <a:ext uri="{0D108BD9-81ED-4DB2-BD59-A6C34878D82A}">
                    <a16:rowId xmlns:a16="http://schemas.microsoft.com/office/drawing/2014/main" val="1272180917"/>
                  </a:ext>
                </a:extLst>
              </a:tr>
              <a:tr h="233835">
                <a:tc>
                  <a:txBody>
                    <a:bodyPr/>
                    <a:lstStyle/>
                    <a:p>
                      <a:r>
                        <a:rPr lang="en-IN" dirty="0"/>
                        <a:t>Teach with </a:t>
                      </a:r>
                      <a:r>
                        <a:rPr lang="en-IN" dirty="0" err="1"/>
                        <a:t>LinUCB</a:t>
                      </a:r>
                      <a:endParaRPr lang="en-IN" dirty="0"/>
                    </a:p>
                  </a:txBody>
                  <a:tcPr/>
                </a:tc>
                <a:tc>
                  <a:txBody>
                    <a:bodyPr/>
                    <a:lstStyle/>
                    <a:p>
                      <a:r>
                        <a:rPr lang="en-IN" dirty="0"/>
                        <a:t>77,179</a:t>
                      </a:r>
                    </a:p>
                  </a:txBody>
                  <a:tcPr/>
                </a:tc>
                <a:tc>
                  <a:txBody>
                    <a:bodyPr/>
                    <a:lstStyle/>
                    <a:p>
                      <a:r>
                        <a:rPr lang="en-IN" dirty="0"/>
                        <a:t>37,350</a:t>
                      </a:r>
                    </a:p>
                  </a:txBody>
                  <a:tcPr/>
                </a:tc>
                <a:tc>
                  <a:txBody>
                    <a:bodyPr/>
                    <a:lstStyle/>
                    <a:p>
                      <a:r>
                        <a:rPr lang="en-IN" b="1" dirty="0"/>
                        <a:t>2.07</a:t>
                      </a:r>
                    </a:p>
                  </a:txBody>
                  <a:tcPr/>
                </a:tc>
                <a:extLst>
                  <a:ext uri="{0D108BD9-81ED-4DB2-BD59-A6C34878D82A}">
                    <a16:rowId xmlns:a16="http://schemas.microsoft.com/office/drawing/2014/main" val="275157067"/>
                  </a:ext>
                </a:extLst>
              </a:tr>
            </a:tbl>
          </a:graphicData>
        </a:graphic>
      </p:graphicFrame>
    </p:spTree>
    <p:extLst>
      <p:ext uri="{BB962C8B-B14F-4D97-AF65-F5344CB8AC3E}">
        <p14:creationId xmlns:p14="http://schemas.microsoft.com/office/powerpoint/2010/main" val="55353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5EA5-F73A-4501-81E7-5C97C0C27DA7}"/>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dirty="0"/>
              <a:t>Experiments</a:t>
            </a:r>
          </a:p>
          <a:p>
            <a:r>
              <a:rPr lang="en-IN" dirty="0"/>
              <a:t>Results</a:t>
            </a:r>
          </a:p>
          <a:p>
            <a:r>
              <a:rPr lang="en-IN" sz="3200" b="1" dirty="0"/>
              <a:t>Wrap Up</a:t>
            </a:r>
          </a:p>
        </p:txBody>
      </p:sp>
    </p:spTree>
    <p:extLst>
      <p:ext uri="{BB962C8B-B14F-4D97-AF65-F5344CB8AC3E}">
        <p14:creationId xmlns:p14="http://schemas.microsoft.com/office/powerpoint/2010/main" val="3662371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A6EF-7601-445C-B96E-0C0FAB6408E3}"/>
              </a:ext>
            </a:extLst>
          </p:cNvPr>
          <p:cNvSpPr>
            <a:spLocks noGrp="1"/>
          </p:cNvSpPr>
          <p:nvPr>
            <p:ph type="title"/>
          </p:nvPr>
        </p:nvSpPr>
        <p:spPr/>
        <p:txBody>
          <a:bodyPr/>
          <a:lstStyle/>
          <a:p>
            <a:r>
              <a:rPr lang="en-IN" dirty="0"/>
              <a:t>Technical Challenges</a:t>
            </a:r>
          </a:p>
        </p:txBody>
      </p:sp>
      <p:sp>
        <p:nvSpPr>
          <p:cNvPr id="3" name="Content Placeholder 2">
            <a:extLst>
              <a:ext uri="{FF2B5EF4-FFF2-40B4-BE49-F238E27FC236}">
                <a16:creationId xmlns:a16="http://schemas.microsoft.com/office/drawing/2014/main" id="{290DEA13-46F9-44E6-8EBB-BB8F428B1CC8}"/>
              </a:ext>
            </a:extLst>
          </p:cNvPr>
          <p:cNvSpPr>
            <a:spLocks noGrp="1"/>
          </p:cNvSpPr>
          <p:nvPr>
            <p:ph idx="1"/>
          </p:nvPr>
        </p:nvSpPr>
        <p:spPr/>
        <p:txBody>
          <a:bodyPr/>
          <a:lstStyle/>
          <a:p>
            <a:r>
              <a:rPr lang="en-IN" dirty="0"/>
              <a:t>Non-stationarity in student behaviour</a:t>
            </a:r>
          </a:p>
          <a:p>
            <a:r>
              <a:rPr lang="en-IN" dirty="0"/>
              <a:t>Cold start. </a:t>
            </a:r>
          </a:p>
          <a:p>
            <a:r>
              <a:rPr lang="en-IN" dirty="0"/>
              <a:t>No available dataset.</a:t>
            </a:r>
          </a:p>
          <a:p>
            <a:r>
              <a:rPr lang="en-IN" dirty="0"/>
              <a:t>Evaluate without pre-existing benchmarks using omniscient policy</a:t>
            </a:r>
          </a:p>
          <a:p>
            <a:endParaRPr lang="en-IN" dirty="0"/>
          </a:p>
          <a:p>
            <a:endParaRPr lang="en-IN" dirty="0"/>
          </a:p>
        </p:txBody>
      </p:sp>
    </p:spTree>
    <p:extLst>
      <p:ext uri="{BB962C8B-B14F-4D97-AF65-F5344CB8AC3E}">
        <p14:creationId xmlns:p14="http://schemas.microsoft.com/office/powerpoint/2010/main" val="3648669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2D28D-A9AC-4B66-ACFD-14C1B3B44B12}"/>
              </a:ext>
            </a:extLst>
          </p:cNvPr>
          <p:cNvSpPr>
            <a:spLocks noGrp="1"/>
          </p:cNvSpPr>
          <p:nvPr>
            <p:ph type="title"/>
          </p:nvPr>
        </p:nvSpPr>
        <p:spPr/>
        <p:txBody>
          <a:bodyPr/>
          <a:lstStyle/>
          <a:p>
            <a:r>
              <a:rPr lang="en-IN" dirty="0"/>
              <a:t>Solutions</a:t>
            </a:r>
          </a:p>
        </p:txBody>
      </p:sp>
      <p:sp>
        <p:nvSpPr>
          <p:cNvPr id="3" name="Content Placeholder 2">
            <a:extLst>
              <a:ext uri="{FF2B5EF4-FFF2-40B4-BE49-F238E27FC236}">
                <a16:creationId xmlns:a16="http://schemas.microsoft.com/office/drawing/2014/main" id="{A043B0BD-5DA7-438C-A1AD-0C8380AEA38B}"/>
              </a:ext>
            </a:extLst>
          </p:cNvPr>
          <p:cNvSpPr>
            <a:spLocks noGrp="1"/>
          </p:cNvSpPr>
          <p:nvPr>
            <p:ph idx="1"/>
          </p:nvPr>
        </p:nvSpPr>
        <p:spPr/>
        <p:txBody>
          <a:bodyPr/>
          <a:lstStyle/>
          <a:p>
            <a:r>
              <a:rPr lang="en-IN" dirty="0"/>
              <a:t>Through exploration – exploitation we derive a unique learning path for each student. </a:t>
            </a:r>
          </a:p>
          <a:p>
            <a:r>
              <a:rPr lang="en-IN" dirty="0"/>
              <a:t>Use similarity across students to teach them. </a:t>
            </a:r>
          </a:p>
          <a:p>
            <a:r>
              <a:rPr lang="en-IN" dirty="0"/>
              <a:t>Treat each student as a unique individual. </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286199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9A3F3-32AB-4B92-B976-12F339F39B6B}"/>
              </a:ext>
            </a:extLst>
          </p:cNvPr>
          <p:cNvSpPr>
            <a:spLocks noGrp="1"/>
          </p:cNvSpPr>
          <p:nvPr>
            <p:ph type="title"/>
          </p:nvPr>
        </p:nvSpPr>
        <p:spPr/>
        <p:txBody>
          <a:bodyPr/>
          <a:lstStyle/>
          <a:p>
            <a:r>
              <a:rPr lang="en-IN" dirty="0"/>
              <a:t>Future Work </a:t>
            </a:r>
          </a:p>
        </p:txBody>
      </p:sp>
      <p:sp>
        <p:nvSpPr>
          <p:cNvPr id="3" name="Content Placeholder 2">
            <a:extLst>
              <a:ext uri="{FF2B5EF4-FFF2-40B4-BE49-F238E27FC236}">
                <a16:creationId xmlns:a16="http://schemas.microsoft.com/office/drawing/2014/main" id="{EF19BACA-DF4E-4F78-A7F6-0EBE0316517C}"/>
              </a:ext>
            </a:extLst>
          </p:cNvPr>
          <p:cNvSpPr>
            <a:spLocks noGrp="1"/>
          </p:cNvSpPr>
          <p:nvPr>
            <p:ph idx="1"/>
          </p:nvPr>
        </p:nvSpPr>
        <p:spPr/>
        <p:txBody>
          <a:bodyPr/>
          <a:lstStyle/>
          <a:p>
            <a:r>
              <a:rPr lang="en-IN" dirty="0"/>
              <a:t>Engineer features during student interaction.</a:t>
            </a:r>
          </a:p>
          <a:p>
            <a:endParaRPr lang="en-IN" dirty="0"/>
          </a:p>
          <a:p>
            <a:r>
              <a:rPr lang="en-IN" dirty="0"/>
              <a:t>A course design after the proposed student-centric approach. </a:t>
            </a:r>
          </a:p>
          <a:p>
            <a:pPr marL="0" indent="0">
              <a:buNone/>
            </a:pPr>
            <a:endParaRPr lang="en-IN" dirty="0"/>
          </a:p>
          <a:p>
            <a:r>
              <a:rPr lang="en-IN" dirty="0"/>
              <a:t>Evaluate other algorithms for adaptive teaching. </a:t>
            </a:r>
          </a:p>
          <a:p>
            <a:endParaRPr lang="en-IN" dirty="0"/>
          </a:p>
          <a:p>
            <a:r>
              <a:rPr lang="en-IN" dirty="0"/>
              <a:t>Optimize skipping so that it does not restrict exploration while still providing the benefits of skipping. </a:t>
            </a:r>
          </a:p>
          <a:p>
            <a:endParaRPr lang="en-IN" dirty="0"/>
          </a:p>
        </p:txBody>
      </p:sp>
    </p:spTree>
    <p:extLst>
      <p:ext uri="{BB962C8B-B14F-4D97-AF65-F5344CB8AC3E}">
        <p14:creationId xmlns:p14="http://schemas.microsoft.com/office/powerpoint/2010/main" val="1336893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8D1F-09CF-4C34-9EF6-2D91F5BBA55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BF85A55E-25F5-4F3B-A6C6-9A46661E2BA7}"/>
              </a:ext>
            </a:extLst>
          </p:cNvPr>
          <p:cNvSpPr>
            <a:spLocks noGrp="1"/>
          </p:cNvSpPr>
          <p:nvPr>
            <p:ph idx="1"/>
          </p:nvPr>
        </p:nvSpPr>
        <p:spPr/>
        <p:txBody>
          <a:bodyPr/>
          <a:lstStyle/>
          <a:p>
            <a:r>
              <a:rPr lang="en-IN" dirty="0"/>
              <a:t>Proposed a student-centric approach to teaching.</a:t>
            </a:r>
          </a:p>
          <a:p>
            <a:endParaRPr lang="en-IN" dirty="0"/>
          </a:p>
          <a:p>
            <a:r>
              <a:rPr lang="en-IN" dirty="0"/>
              <a:t>Synthesized datasets to evaluate the learning algorithm.</a:t>
            </a:r>
          </a:p>
          <a:p>
            <a:endParaRPr lang="en-IN" dirty="0"/>
          </a:p>
          <a:p>
            <a:r>
              <a:rPr lang="en-IN" dirty="0"/>
              <a:t>Introduced skipping to keep students engaged, move over topics they are unlikely to understand. Helps teachers recognize topics students struggle with. </a:t>
            </a:r>
          </a:p>
          <a:p>
            <a:endParaRPr lang="en-IN" dirty="0"/>
          </a:p>
          <a:p>
            <a:r>
              <a:rPr lang="en-IN" dirty="0"/>
              <a:t>Evaluated the learning algorithm with an omniscient policy. </a:t>
            </a:r>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3142074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E6CFC-BE79-4D51-BCCF-A384E7E4C5E2}"/>
              </a:ext>
            </a:extLst>
          </p:cNvPr>
          <p:cNvSpPr txBox="1"/>
          <p:nvPr/>
        </p:nvSpPr>
        <p:spPr>
          <a:xfrm>
            <a:off x="1853514" y="3138614"/>
            <a:ext cx="8723870" cy="369332"/>
          </a:xfrm>
          <a:prstGeom prst="rect">
            <a:avLst/>
          </a:prstGeom>
          <a:noFill/>
        </p:spPr>
        <p:txBody>
          <a:bodyPr wrap="square" rtlCol="0">
            <a:spAutoFit/>
          </a:bodyPr>
          <a:lstStyle/>
          <a:p>
            <a:pPr algn="ctr"/>
            <a:r>
              <a:rPr lang="en-IN" dirty="0"/>
              <a:t>Thank You</a:t>
            </a:r>
          </a:p>
        </p:txBody>
      </p:sp>
    </p:spTree>
    <p:extLst>
      <p:ext uri="{BB962C8B-B14F-4D97-AF65-F5344CB8AC3E}">
        <p14:creationId xmlns:p14="http://schemas.microsoft.com/office/powerpoint/2010/main" val="1207429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8005-27D2-4DE6-88AD-0E33D66BA5DE}"/>
              </a:ext>
            </a:extLst>
          </p:cNvPr>
          <p:cNvSpPr>
            <a:spLocks noGrp="1"/>
          </p:cNvSpPr>
          <p:nvPr>
            <p:ph type="title"/>
          </p:nvPr>
        </p:nvSpPr>
        <p:spPr/>
        <p:txBody>
          <a:bodyPr/>
          <a:lstStyle/>
          <a:p>
            <a:r>
              <a:rPr lang="en-IN" dirty="0"/>
              <a:t>Adaptive Teaching</a:t>
            </a:r>
          </a:p>
        </p:txBody>
      </p:sp>
      <p:sp>
        <p:nvSpPr>
          <p:cNvPr id="3" name="Content Placeholder 2">
            <a:extLst>
              <a:ext uri="{FF2B5EF4-FFF2-40B4-BE49-F238E27FC236}">
                <a16:creationId xmlns:a16="http://schemas.microsoft.com/office/drawing/2014/main" id="{24A6EBD5-2338-41B2-9E64-1D7EB99BD4D9}"/>
              </a:ext>
            </a:extLst>
          </p:cNvPr>
          <p:cNvSpPr>
            <a:spLocks noGrp="1"/>
          </p:cNvSpPr>
          <p:nvPr>
            <p:ph idx="1"/>
          </p:nvPr>
        </p:nvSpPr>
        <p:spPr/>
        <p:txBody>
          <a:bodyPr/>
          <a:lstStyle/>
          <a:p>
            <a:r>
              <a:rPr lang="en-IN" dirty="0"/>
              <a:t>Blended Learning </a:t>
            </a:r>
          </a:p>
        </p:txBody>
      </p:sp>
    </p:spTree>
    <p:extLst>
      <p:ext uri="{BB962C8B-B14F-4D97-AF65-F5344CB8AC3E}">
        <p14:creationId xmlns:p14="http://schemas.microsoft.com/office/powerpoint/2010/main" val="2420110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8D08-7482-4E68-87BB-5847FECFE331}"/>
              </a:ext>
            </a:extLst>
          </p:cNvPr>
          <p:cNvSpPr>
            <a:spLocks noGrp="1"/>
          </p:cNvSpPr>
          <p:nvPr>
            <p:ph type="title"/>
          </p:nvPr>
        </p:nvSpPr>
        <p:spPr/>
        <p:txBody>
          <a:bodyPr/>
          <a:lstStyle/>
          <a:p>
            <a:r>
              <a:rPr lang="en-IN" dirty="0"/>
              <a:t>About Me</a:t>
            </a:r>
          </a:p>
        </p:txBody>
      </p:sp>
      <p:sp>
        <p:nvSpPr>
          <p:cNvPr id="3" name="Content Placeholder 2">
            <a:extLst>
              <a:ext uri="{FF2B5EF4-FFF2-40B4-BE49-F238E27FC236}">
                <a16:creationId xmlns:a16="http://schemas.microsoft.com/office/drawing/2014/main" id="{0C63FEB5-7C2E-4827-9756-F7DECF301CDB}"/>
              </a:ext>
            </a:extLst>
          </p:cNvPr>
          <p:cNvSpPr>
            <a:spLocks noGrp="1"/>
          </p:cNvSpPr>
          <p:nvPr>
            <p:ph idx="1"/>
          </p:nvPr>
        </p:nvSpPr>
        <p:spPr/>
        <p:txBody>
          <a:bodyPr/>
          <a:lstStyle/>
          <a:p>
            <a:r>
              <a:rPr lang="en-IN" dirty="0"/>
              <a:t>Soon to be MSc Computer Science (University of Victoria), CS researcher. </a:t>
            </a:r>
          </a:p>
          <a:p>
            <a:r>
              <a:rPr lang="en-IN" dirty="0"/>
              <a:t>Skills: Full Stack Data Science, Applied Machine Intelligence &amp; Algorithmic Design </a:t>
            </a:r>
          </a:p>
          <a:p>
            <a:r>
              <a:rPr lang="en-IN" dirty="0"/>
              <a:t>Interest : Artificial General Intelligence, System Design</a:t>
            </a:r>
          </a:p>
        </p:txBody>
      </p:sp>
    </p:spTree>
    <p:extLst>
      <p:ext uri="{BB962C8B-B14F-4D97-AF65-F5344CB8AC3E}">
        <p14:creationId xmlns:p14="http://schemas.microsoft.com/office/powerpoint/2010/main" val="261583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36D75-1FDA-486F-B9E4-FB589F2CF9F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Intelligent Tutoring Systems (ITS)</a:t>
            </a:r>
          </a:p>
        </p:txBody>
      </p:sp>
      <p:pic>
        <p:nvPicPr>
          <p:cNvPr id="8" name="Content Placeholder 7">
            <a:extLst>
              <a:ext uri="{FF2B5EF4-FFF2-40B4-BE49-F238E27FC236}">
                <a16:creationId xmlns:a16="http://schemas.microsoft.com/office/drawing/2014/main" id="{06C54F14-DD9A-46BE-B4DB-6658578F14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0396" y="1858948"/>
            <a:ext cx="8491207" cy="4355585"/>
          </a:xfrm>
          <a:prstGeom prst="rect">
            <a:avLst/>
          </a:prstGeom>
        </p:spPr>
      </p:pic>
      <p:sp>
        <p:nvSpPr>
          <p:cNvPr id="12" name="Rectangle 2">
            <a:extLst>
              <a:ext uri="{FF2B5EF4-FFF2-40B4-BE49-F238E27FC236}">
                <a16:creationId xmlns:a16="http://schemas.microsoft.com/office/drawing/2014/main" id="{029421CC-EDB2-4DBB-9265-2EC484514E34}"/>
              </a:ext>
            </a:extLst>
          </p:cNvPr>
          <p:cNvSpPr>
            <a:spLocks noChangeArrowheads="1"/>
          </p:cNvSpPr>
          <p:nvPr/>
        </p:nvSpPr>
        <p:spPr bwMode="auto">
          <a:xfrm>
            <a:off x="7216354" y="6523320"/>
            <a:ext cx="508504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Unicode MS"/>
              </a:rPr>
              <a:t>Source: Architecture for an Intelligent Tutoring System that Considers Learning Styles.</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B1225E4-0AF3-44A1-A1B8-48B196A88920}"/>
              </a:ext>
            </a:extLst>
          </p:cNvPr>
          <p:cNvSpPr txBox="1"/>
          <p:nvPr/>
        </p:nvSpPr>
        <p:spPr>
          <a:xfrm>
            <a:off x="3410473" y="5959108"/>
            <a:ext cx="5085046" cy="369332"/>
          </a:xfrm>
          <a:prstGeom prst="rect">
            <a:avLst/>
          </a:prstGeom>
          <a:noFill/>
        </p:spPr>
        <p:txBody>
          <a:bodyPr wrap="square" rtlCol="0">
            <a:spAutoFit/>
          </a:bodyPr>
          <a:lstStyle/>
          <a:p>
            <a:r>
              <a:rPr lang="en-US" dirty="0"/>
              <a:t>Basic Architecture of Intelligent Tutoring System</a:t>
            </a:r>
            <a:endParaRPr lang="en-IN" dirty="0"/>
          </a:p>
        </p:txBody>
      </p:sp>
    </p:spTree>
    <p:extLst>
      <p:ext uri="{BB962C8B-B14F-4D97-AF65-F5344CB8AC3E}">
        <p14:creationId xmlns:p14="http://schemas.microsoft.com/office/powerpoint/2010/main" val="35078705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81CE-56C2-4C64-9565-66E97C708E20}"/>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3A30FC5B-D679-41DC-B668-5D9469B929C3}"/>
              </a:ext>
            </a:extLst>
          </p:cNvPr>
          <p:cNvSpPr>
            <a:spLocks noGrp="1"/>
          </p:cNvSpPr>
          <p:nvPr>
            <p:ph idx="1"/>
          </p:nvPr>
        </p:nvSpPr>
        <p:spPr/>
        <p:txBody>
          <a:bodyPr>
            <a:normAutofit fontScale="92500" lnSpcReduction="20000"/>
          </a:bodyPr>
          <a:lstStyle/>
          <a:p>
            <a:r>
              <a:rPr lang="en-IN" dirty="0"/>
              <a:t>Challenges</a:t>
            </a:r>
          </a:p>
          <a:p>
            <a:r>
              <a:rPr lang="en-IN" dirty="0"/>
              <a:t>Contextual Bandits</a:t>
            </a:r>
          </a:p>
          <a:p>
            <a:r>
              <a:rPr lang="en-IN" dirty="0"/>
              <a:t>Literature Survey / Prior Work</a:t>
            </a:r>
          </a:p>
          <a:p>
            <a:r>
              <a:rPr lang="en-IN" dirty="0"/>
              <a:t>Teach with </a:t>
            </a:r>
            <a:r>
              <a:rPr lang="en-IN" dirty="0" err="1"/>
              <a:t>LinUCB</a:t>
            </a:r>
            <a:endParaRPr lang="en-IN" dirty="0"/>
          </a:p>
          <a:p>
            <a:r>
              <a:rPr lang="en-IN" dirty="0"/>
              <a:t>Dataset </a:t>
            </a:r>
          </a:p>
          <a:p>
            <a:r>
              <a:rPr lang="en-IN" dirty="0"/>
              <a:t>Experiments </a:t>
            </a:r>
          </a:p>
          <a:p>
            <a:r>
              <a:rPr lang="en-IN" dirty="0"/>
              <a:t>Results &amp; Evaluation</a:t>
            </a:r>
          </a:p>
          <a:p>
            <a:r>
              <a:rPr lang="en-IN" dirty="0"/>
              <a:t>Teacher’s view (Check whether or not to have an apostrophe)</a:t>
            </a:r>
          </a:p>
          <a:p>
            <a:r>
              <a:rPr lang="en-IN" dirty="0"/>
              <a:t>Future Work</a:t>
            </a:r>
          </a:p>
          <a:p>
            <a:r>
              <a:rPr lang="en-IN" dirty="0"/>
              <a:t>Conclusion</a:t>
            </a:r>
          </a:p>
          <a:p>
            <a:endParaRPr lang="en-IN" dirty="0"/>
          </a:p>
          <a:p>
            <a:endParaRPr lang="en-IN" dirty="0"/>
          </a:p>
        </p:txBody>
      </p:sp>
    </p:spTree>
    <p:extLst>
      <p:ext uri="{BB962C8B-B14F-4D97-AF65-F5344CB8AC3E}">
        <p14:creationId xmlns:p14="http://schemas.microsoft.com/office/powerpoint/2010/main" val="1501481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97C7-6890-48B6-A0BA-6FE897C79892}"/>
              </a:ext>
            </a:extLst>
          </p:cNvPr>
          <p:cNvSpPr>
            <a:spLocks noGrp="1"/>
          </p:cNvSpPr>
          <p:nvPr>
            <p:ph type="title"/>
          </p:nvPr>
        </p:nvSpPr>
        <p:spPr/>
        <p:txBody>
          <a:bodyPr/>
          <a:lstStyle/>
          <a:p>
            <a:r>
              <a:rPr lang="en-IN" dirty="0"/>
              <a:t>OpenStax Tutor</a:t>
            </a:r>
          </a:p>
        </p:txBody>
      </p:sp>
      <p:pic>
        <p:nvPicPr>
          <p:cNvPr id="5" name="Content Placeholder 4" descr="A screenshot of a cell phone&#10;&#10;Description automatically generated">
            <a:extLst>
              <a:ext uri="{FF2B5EF4-FFF2-40B4-BE49-F238E27FC236}">
                <a16:creationId xmlns:a16="http://schemas.microsoft.com/office/drawing/2014/main" id="{0EBA4778-3407-44E8-91CD-FB2E78787F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16606" y="58709"/>
            <a:ext cx="2952750" cy="1657350"/>
          </a:xfrm>
        </p:spPr>
      </p:pic>
      <p:sp>
        <p:nvSpPr>
          <p:cNvPr id="6" name="Rectangle 5">
            <a:extLst>
              <a:ext uri="{FF2B5EF4-FFF2-40B4-BE49-F238E27FC236}">
                <a16:creationId xmlns:a16="http://schemas.microsoft.com/office/drawing/2014/main" id="{60D352FE-901D-43C9-BC47-551FD4CD5F84}"/>
              </a:ext>
            </a:extLst>
          </p:cNvPr>
          <p:cNvSpPr/>
          <p:nvPr/>
        </p:nvSpPr>
        <p:spPr>
          <a:xfrm>
            <a:off x="838200" y="1997104"/>
            <a:ext cx="9244914" cy="3970318"/>
          </a:xfrm>
          <a:prstGeom prst="rect">
            <a:avLst/>
          </a:prstGeom>
        </p:spPr>
        <p:txBody>
          <a:bodyPr wrap="square">
            <a:spAutoFit/>
          </a:bodyPr>
          <a:lstStyle/>
          <a:p>
            <a:r>
              <a:rPr lang="en-IN" dirty="0">
                <a:solidFill>
                  <a:srgbClr val="333333"/>
                </a:solidFill>
                <a:latin typeface="Lucida Grande"/>
              </a:rPr>
              <a:t> how they learn — what they struggle with, what helps them most — and it uses that information to tutor them. </a:t>
            </a:r>
          </a:p>
          <a:p>
            <a:endParaRPr lang="en-IN" dirty="0">
              <a:solidFill>
                <a:srgbClr val="333333"/>
              </a:solidFill>
              <a:latin typeface="Lucida Grande"/>
            </a:endParaRPr>
          </a:p>
          <a:p>
            <a:r>
              <a:rPr lang="en-IN" dirty="0"/>
              <a:t>The system provides personalized assessment and spaced practice, helping students focus their studying efforts on their weak areas and remember what they learned earlier in the course.</a:t>
            </a:r>
          </a:p>
          <a:p>
            <a:endParaRPr lang="en-IN" dirty="0"/>
          </a:p>
          <a:p>
            <a:r>
              <a:rPr lang="en-IN" dirty="0" err="1"/>
              <a:t>Foucs</a:t>
            </a:r>
            <a:r>
              <a:rPr lang="en-IN" dirty="0"/>
              <a:t> has been of </a:t>
            </a:r>
            <a:r>
              <a:rPr lang="en-IN" b="1" dirty="0"/>
              <a:t>Customization (</a:t>
            </a:r>
            <a:r>
              <a:rPr lang="en-IN" dirty="0"/>
              <a:t>Educators and course designers can alter learning or assessment content), </a:t>
            </a:r>
            <a:r>
              <a:rPr lang="en-IN" b="1" dirty="0"/>
              <a:t>Assessment</a:t>
            </a:r>
            <a:r>
              <a:rPr lang="en-IN" dirty="0"/>
              <a:t> (The presence of academic structures and the capacity to assess learning in relation to them). </a:t>
            </a:r>
          </a:p>
          <a:p>
            <a:endParaRPr lang="en-IN" dirty="0"/>
          </a:p>
          <a:p>
            <a:r>
              <a:rPr lang="en-IN" dirty="0"/>
              <a:t>Has not yet focussed on </a:t>
            </a:r>
            <a:r>
              <a:rPr lang="en-IN" b="1" dirty="0"/>
              <a:t>Leaner Autonomy</a:t>
            </a:r>
            <a:r>
              <a:rPr lang="en-IN" dirty="0"/>
              <a:t> (Learners can impact or augment instruction based on their choices), </a:t>
            </a:r>
            <a:r>
              <a:rPr lang="en-IN" b="1" dirty="0"/>
              <a:t>Socio-Emotional</a:t>
            </a:r>
            <a:r>
              <a:rPr lang="en-IN" dirty="0"/>
              <a:t> (Use of feedback and interventions based on a learner’s social-emotional state), </a:t>
            </a:r>
            <a:r>
              <a:rPr lang="en-IN" b="1" dirty="0"/>
              <a:t>Collaboration ( </a:t>
            </a:r>
            <a:r>
              <a:rPr lang="en-IN" dirty="0"/>
              <a:t>Ability for learners and/or educators to engage with each other in the context of learning)</a:t>
            </a:r>
          </a:p>
        </p:txBody>
      </p:sp>
    </p:spTree>
    <p:extLst>
      <p:ext uri="{BB962C8B-B14F-4D97-AF65-F5344CB8AC3E}">
        <p14:creationId xmlns:p14="http://schemas.microsoft.com/office/powerpoint/2010/main" val="1969807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9F64-BA29-4364-8F98-4701B1DC7C60}"/>
              </a:ext>
            </a:extLst>
          </p:cNvPr>
          <p:cNvSpPr>
            <a:spLocks noGrp="1"/>
          </p:cNvSpPr>
          <p:nvPr>
            <p:ph type="title"/>
          </p:nvPr>
        </p:nvSpPr>
        <p:spPr/>
        <p:txBody>
          <a:bodyPr/>
          <a:lstStyle/>
          <a:p>
            <a:r>
              <a:rPr lang="en-IN" dirty="0"/>
              <a:t>Realizeit </a:t>
            </a:r>
          </a:p>
        </p:txBody>
      </p:sp>
      <p:pic>
        <p:nvPicPr>
          <p:cNvPr id="5" name="Content Placeholder 4">
            <a:extLst>
              <a:ext uri="{FF2B5EF4-FFF2-40B4-BE49-F238E27FC236}">
                <a16:creationId xmlns:a16="http://schemas.microsoft.com/office/drawing/2014/main" id="{31CD5A99-1F69-46E2-B62A-1E12D2EF9B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5682" y="365125"/>
            <a:ext cx="2048161" cy="724001"/>
          </a:xfrm>
        </p:spPr>
      </p:pic>
    </p:spTree>
    <p:extLst>
      <p:ext uri="{BB962C8B-B14F-4D97-AF65-F5344CB8AC3E}">
        <p14:creationId xmlns:p14="http://schemas.microsoft.com/office/powerpoint/2010/main" val="984828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3520-03C8-415F-AD21-9C3FF4104FE4}"/>
              </a:ext>
            </a:extLst>
          </p:cNvPr>
          <p:cNvSpPr>
            <a:spLocks noGrp="1"/>
          </p:cNvSpPr>
          <p:nvPr>
            <p:ph type="title"/>
          </p:nvPr>
        </p:nvSpPr>
        <p:spPr/>
        <p:txBody>
          <a:bodyPr/>
          <a:lstStyle/>
          <a:p>
            <a:r>
              <a:rPr lang="en-IN" dirty="0"/>
              <a:t>Challenges for</a:t>
            </a:r>
          </a:p>
        </p:txBody>
      </p:sp>
      <p:sp>
        <p:nvSpPr>
          <p:cNvPr id="3" name="Content Placeholder 2">
            <a:extLst>
              <a:ext uri="{FF2B5EF4-FFF2-40B4-BE49-F238E27FC236}">
                <a16:creationId xmlns:a16="http://schemas.microsoft.com/office/drawing/2014/main" id="{12B896BA-A913-4EC4-B343-D90BEF431514}"/>
              </a:ext>
            </a:extLst>
          </p:cNvPr>
          <p:cNvSpPr>
            <a:spLocks noGrp="1"/>
          </p:cNvSpPr>
          <p:nvPr>
            <p:ph idx="1"/>
          </p:nvPr>
        </p:nvSpPr>
        <p:spPr/>
        <p:txBody>
          <a:bodyPr>
            <a:normAutofit/>
          </a:bodyPr>
          <a:lstStyle/>
          <a:p>
            <a:r>
              <a:rPr lang="en-IN" dirty="0"/>
              <a:t>Students</a:t>
            </a:r>
          </a:p>
          <a:p>
            <a:pPr lvl="1"/>
            <a:r>
              <a:rPr lang="en-IN" dirty="0"/>
              <a:t>Diverse prior backgrounds (culture, knowledge).</a:t>
            </a:r>
          </a:p>
          <a:p>
            <a:pPr lvl="1"/>
            <a:r>
              <a:rPr lang="en-IN" dirty="0"/>
              <a:t>Non-stationarity: Student behaviour changes with time. </a:t>
            </a:r>
          </a:p>
          <a:p>
            <a:pPr lvl="1"/>
            <a:r>
              <a:rPr lang="en-IN" dirty="0"/>
              <a:t>Student fatigue (Not being able to understand a concept)</a:t>
            </a:r>
          </a:p>
          <a:p>
            <a:pPr lvl="1"/>
            <a:r>
              <a:rPr lang="en-IN" dirty="0"/>
              <a:t>Short attention spans. (</a:t>
            </a:r>
          </a:p>
          <a:p>
            <a:pPr marL="457200" lvl="1" indent="0">
              <a:buNone/>
            </a:pPr>
            <a:endParaRPr lang="en-IN" dirty="0"/>
          </a:p>
          <a:p>
            <a:r>
              <a:rPr lang="en-IN" dirty="0"/>
              <a:t>Teachers</a:t>
            </a:r>
          </a:p>
          <a:p>
            <a:pPr lvl="1"/>
            <a:r>
              <a:rPr lang="en-IN" dirty="0"/>
              <a:t>Difficult to cater the needs of each student. </a:t>
            </a:r>
          </a:p>
          <a:p>
            <a:pPr lvl="1"/>
            <a:r>
              <a:rPr lang="en-IN" dirty="0"/>
              <a:t>No universal best way to explain. </a:t>
            </a:r>
          </a:p>
          <a:p>
            <a:pPr lvl="1"/>
            <a:r>
              <a:rPr lang="en-IN" dirty="0"/>
              <a:t>Multi-tasking </a:t>
            </a:r>
          </a:p>
          <a:p>
            <a:endParaRPr lang="en-IN" dirty="0"/>
          </a:p>
        </p:txBody>
      </p:sp>
    </p:spTree>
    <p:extLst>
      <p:ext uri="{BB962C8B-B14F-4D97-AF65-F5344CB8AC3E}">
        <p14:creationId xmlns:p14="http://schemas.microsoft.com/office/powerpoint/2010/main" val="1239813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B474-0070-4577-B737-DF4B833C9819}"/>
              </a:ext>
            </a:extLst>
          </p:cNvPr>
          <p:cNvSpPr>
            <a:spLocks noGrp="1"/>
          </p:cNvSpPr>
          <p:nvPr>
            <p:ph type="title"/>
          </p:nvPr>
        </p:nvSpPr>
        <p:spPr/>
        <p:txBody>
          <a:bodyPr/>
          <a:lstStyle/>
          <a:p>
            <a:r>
              <a:rPr lang="en-IN" dirty="0"/>
              <a:t>Multi-Armed Bandits</a:t>
            </a:r>
          </a:p>
        </p:txBody>
      </p:sp>
      <p:sp>
        <p:nvSpPr>
          <p:cNvPr id="3" name="Content Placeholder 2">
            <a:extLst>
              <a:ext uri="{FF2B5EF4-FFF2-40B4-BE49-F238E27FC236}">
                <a16:creationId xmlns:a16="http://schemas.microsoft.com/office/drawing/2014/main" id="{E899B414-47BF-47C3-B7AF-1642AEFF85FB}"/>
              </a:ext>
            </a:extLst>
          </p:cNvPr>
          <p:cNvSpPr>
            <a:spLocks noGrp="1"/>
          </p:cNvSpPr>
          <p:nvPr>
            <p:ph sz="half" idx="1"/>
          </p:nvPr>
        </p:nvSpPr>
        <p:spPr>
          <a:xfrm>
            <a:off x="838200" y="1825625"/>
            <a:ext cx="5982730" cy="4351338"/>
          </a:xfrm>
        </p:spPr>
        <p:txBody>
          <a:bodyPr>
            <a:normAutofit fontScale="92500" lnSpcReduction="10000"/>
          </a:bodyPr>
          <a:lstStyle/>
          <a:p>
            <a:pPr marL="0" indent="0">
              <a:buNone/>
            </a:pPr>
            <a:endParaRPr lang="en-IN" dirty="0"/>
          </a:p>
          <a:p>
            <a:pPr algn="just"/>
            <a:r>
              <a:rPr lang="en-IN" dirty="0"/>
              <a:t>A problem setting where an agent makes a sequence of decisions in time </a:t>
            </a:r>
            <a:r>
              <a:rPr lang="en-IN" b="1" dirty="0"/>
              <a:t>t = 1, 2, ..., T</a:t>
            </a:r>
            <a:r>
              <a:rPr lang="en-IN" dirty="0"/>
              <a:t>. At each time </a:t>
            </a:r>
            <a:r>
              <a:rPr lang="en-IN" b="1" dirty="0"/>
              <a:t>t</a:t>
            </a:r>
            <a:r>
              <a:rPr lang="en-IN" dirty="0"/>
              <a:t> the agent is given a set of </a:t>
            </a:r>
            <a:r>
              <a:rPr lang="en-IN" b="1" dirty="0"/>
              <a:t>K</a:t>
            </a:r>
            <a:r>
              <a:rPr lang="en-IN" dirty="0"/>
              <a:t> arms to choose and has to pull an arm. On pulling an arm, it receives a reward for that arm, while the rewards of other arms cannot be determined.</a:t>
            </a:r>
          </a:p>
          <a:p>
            <a:pPr marL="0" indent="0">
              <a:buNone/>
            </a:pPr>
            <a:endParaRPr lang="en-IN" dirty="0"/>
          </a:p>
          <a:p>
            <a:pPr algn="just"/>
            <a:r>
              <a:rPr lang="en-IN" dirty="0"/>
              <a:t>A/B Testing + Explore – Exploit = Multi-Armed Bandits </a:t>
            </a:r>
          </a:p>
        </p:txBody>
      </p:sp>
      <p:sp>
        <p:nvSpPr>
          <p:cNvPr id="10" name="Content Placeholder 9">
            <a:extLst>
              <a:ext uri="{FF2B5EF4-FFF2-40B4-BE49-F238E27FC236}">
                <a16:creationId xmlns:a16="http://schemas.microsoft.com/office/drawing/2014/main" id="{868BC8F7-1569-4C0E-8496-299D085346E7}"/>
              </a:ext>
            </a:extLst>
          </p:cNvPr>
          <p:cNvSpPr>
            <a:spLocks noGrp="1"/>
          </p:cNvSpPr>
          <p:nvPr>
            <p:ph sz="half" idx="2"/>
          </p:nvPr>
        </p:nvSpPr>
        <p:spPr>
          <a:xfrm>
            <a:off x="6820930" y="1825625"/>
            <a:ext cx="4532870" cy="4351338"/>
          </a:xfrm>
        </p:spPr>
        <p:txBody>
          <a:bodyPr>
            <a:normAutofit fontScale="92500" lnSpcReduction="10000"/>
          </a:bodyPr>
          <a:lstStyle/>
          <a:p>
            <a:endParaRPr lang="en-IN" dirty="0"/>
          </a:p>
        </p:txBody>
      </p:sp>
      <p:pic>
        <p:nvPicPr>
          <p:cNvPr id="9" name="Picture 2" descr="https://static.wingify.com/vwo/uploads/sites/3/2012/06/Multi-armed-bandit.jpg">
            <a:extLst>
              <a:ext uri="{FF2B5EF4-FFF2-40B4-BE49-F238E27FC236}">
                <a16:creationId xmlns:a16="http://schemas.microsoft.com/office/drawing/2014/main" id="{3442618C-346F-4049-B398-6346EF6EA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486" y="1857376"/>
            <a:ext cx="3809108"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1102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9DF20-1F21-4EB0-A7D0-32929D289704}"/>
              </a:ext>
            </a:extLst>
          </p:cNvPr>
          <p:cNvSpPr>
            <a:spLocks noGrp="1"/>
          </p:cNvSpPr>
          <p:nvPr>
            <p:ph type="title"/>
          </p:nvPr>
        </p:nvSpPr>
        <p:spPr/>
        <p:txBody>
          <a:bodyPr/>
          <a:lstStyle/>
          <a:p>
            <a:r>
              <a:rPr lang="en-IN" dirty="0"/>
              <a:t>Why MAB ?</a:t>
            </a:r>
          </a:p>
        </p:txBody>
      </p:sp>
      <p:sp>
        <p:nvSpPr>
          <p:cNvPr id="3" name="Content Placeholder 2">
            <a:extLst>
              <a:ext uri="{FF2B5EF4-FFF2-40B4-BE49-F238E27FC236}">
                <a16:creationId xmlns:a16="http://schemas.microsoft.com/office/drawing/2014/main" id="{93A54DED-BD34-412B-BF39-A5CE6C18D166}"/>
              </a:ext>
            </a:extLst>
          </p:cNvPr>
          <p:cNvSpPr>
            <a:spLocks noGrp="1"/>
          </p:cNvSpPr>
          <p:nvPr>
            <p:ph idx="1"/>
          </p:nvPr>
        </p:nvSpPr>
        <p:spPr/>
        <p:txBody>
          <a:bodyPr/>
          <a:lstStyle/>
          <a:p>
            <a:r>
              <a:rPr lang="en-IN" dirty="0"/>
              <a:t>Explore-Exploit. </a:t>
            </a:r>
          </a:p>
          <a:p>
            <a:r>
              <a:rPr lang="en-IN" dirty="0"/>
              <a:t>Solving Credit Assignment Problem versus student fatigue</a:t>
            </a:r>
          </a:p>
          <a:p>
            <a:endParaRPr lang="en-IN" dirty="0"/>
          </a:p>
        </p:txBody>
      </p:sp>
    </p:spTree>
    <p:extLst>
      <p:ext uri="{BB962C8B-B14F-4D97-AF65-F5344CB8AC3E}">
        <p14:creationId xmlns:p14="http://schemas.microsoft.com/office/powerpoint/2010/main" val="2252071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9E42-E972-4894-81EE-95AFB6946629}"/>
              </a:ext>
            </a:extLst>
          </p:cNvPr>
          <p:cNvSpPr>
            <a:spLocks noGrp="1"/>
          </p:cNvSpPr>
          <p:nvPr>
            <p:ph type="title"/>
          </p:nvPr>
        </p:nvSpPr>
        <p:spPr/>
        <p:txBody>
          <a:bodyPr/>
          <a:lstStyle/>
          <a:p>
            <a:r>
              <a:rPr lang="en-IN" dirty="0"/>
              <a:t>Explore - Exploit</a:t>
            </a:r>
          </a:p>
        </p:txBody>
      </p:sp>
      <p:sp>
        <p:nvSpPr>
          <p:cNvPr id="3" name="Content Placeholder 2">
            <a:extLst>
              <a:ext uri="{FF2B5EF4-FFF2-40B4-BE49-F238E27FC236}">
                <a16:creationId xmlns:a16="http://schemas.microsoft.com/office/drawing/2014/main" id="{CE513A45-1273-428F-9B6D-683F5B500811}"/>
              </a:ext>
            </a:extLst>
          </p:cNvPr>
          <p:cNvSpPr>
            <a:spLocks noGrp="1"/>
          </p:cNvSpPr>
          <p:nvPr>
            <p:ph idx="1"/>
          </p:nvPr>
        </p:nvSpPr>
        <p:spPr/>
        <p:txBody>
          <a:bodyPr/>
          <a:lstStyle/>
          <a:p>
            <a:r>
              <a:rPr lang="en-IN" dirty="0"/>
              <a:t>MAB algorithms (UCB, Bayes, epsilon greedy, </a:t>
            </a:r>
            <a:r>
              <a:rPr lang="en-IN" dirty="0" err="1"/>
              <a:t>softmax</a:t>
            </a:r>
            <a:r>
              <a:rPr lang="en-IN" dirty="0"/>
              <a:t>, EXP3, EXP4</a:t>
            </a:r>
          </a:p>
          <a:p>
            <a:endParaRPr lang="en-IN" dirty="0"/>
          </a:p>
          <a:p>
            <a:endParaRPr lang="en-IN" dirty="0"/>
          </a:p>
        </p:txBody>
      </p:sp>
    </p:spTree>
    <p:extLst>
      <p:ext uri="{BB962C8B-B14F-4D97-AF65-F5344CB8AC3E}">
        <p14:creationId xmlns:p14="http://schemas.microsoft.com/office/powerpoint/2010/main" val="3373850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 up of a machine&#10;&#10;Description automatically generated">
            <a:extLst>
              <a:ext uri="{FF2B5EF4-FFF2-40B4-BE49-F238E27FC236}">
                <a16:creationId xmlns:a16="http://schemas.microsoft.com/office/drawing/2014/main" id="{C4E2D0B5-03EF-4FEC-859D-41C69B060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 y="1573886"/>
            <a:ext cx="3517119" cy="3710227"/>
          </a:xfrm>
          <a:prstGeom prst="rect">
            <a:avLst/>
          </a:prstGeom>
        </p:spPr>
      </p:pic>
      <p:cxnSp>
        <p:nvCxnSpPr>
          <p:cNvPr id="14"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sign&#10;&#10;Description automatically generated">
            <a:extLst>
              <a:ext uri="{FF2B5EF4-FFF2-40B4-BE49-F238E27FC236}">
                <a16:creationId xmlns:a16="http://schemas.microsoft.com/office/drawing/2014/main" id="{CB79A0D2-9B3C-45D1-9EAF-D8A1C9DD414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310676" y="1452174"/>
            <a:ext cx="3537345" cy="3831940"/>
          </a:xfrm>
          <a:prstGeom prst="rect">
            <a:avLst/>
          </a:prstGeom>
        </p:spPr>
      </p:pic>
      <p:cxnSp>
        <p:nvCxnSpPr>
          <p:cNvPr id="16"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machine&#10;&#10;Description automatically generated">
            <a:extLst>
              <a:ext uri="{FF2B5EF4-FFF2-40B4-BE49-F238E27FC236}">
                <a16:creationId xmlns:a16="http://schemas.microsoft.com/office/drawing/2014/main" id="{C759319B-2036-4B12-8692-DD44308A1A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336" y="1468218"/>
            <a:ext cx="3517120" cy="3815896"/>
          </a:xfrm>
          <a:prstGeom prst="rect">
            <a:avLst/>
          </a:prstGeom>
        </p:spPr>
      </p:pic>
      <p:sp>
        <p:nvSpPr>
          <p:cNvPr id="13" name="TextBox 12">
            <a:extLst>
              <a:ext uri="{FF2B5EF4-FFF2-40B4-BE49-F238E27FC236}">
                <a16:creationId xmlns:a16="http://schemas.microsoft.com/office/drawing/2014/main" id="{A207F3EC-A6AE-4A82-9D39-F78FF929F6EE}"/>
              </a:ext>
            </a:extLst>
          </p:cNvPr>
          <p:cNvSpPr txBox="1"/>
          <p:nvPr/>
        </p:nvSpPr>
        <p:spPr>
          <a:xfrm>
            <a:off x="484631" y="5486400"/>
            <a:ext cx="3517119" cy="369332"/>
          </a:xfrm>
          <a:prstGeom prst="rect">
            <a:avLst/>
          </a:prstGeom>
          <a:noFill/>
        </p:spPr>
        <p:txBody>
          <a:bodyPr wrap="square" rtlCol="0">
            <a:spAutoFit/>
          </a:bodyPr>
          <a:lstStyle/>
          <a:p>
            <a:pPr algn="ctr"/>
            <a:r>
              <a:rPr lang="en-IN" dirty="0"/>
              <a:t>µ</a:t>
            </a:r>
            <a:r>
              <a:rPr lang="en-IN" baseline="-25000" dirty="0"/>
              <a:t>A</a:t>
            </a:r>
            <a:r>
              <a:rPr lang="en-IN" dirty="0"/>
              <a:t> = ( r</a:t>
            </a:r>
            <a:r>
              <a:rPr lang="en-IN" baseline="-25000" dirty="0"/>
              <a:t>A,1</a:t>
            </a:r>
            <a:r>
              <a:rPr lang="en-IN" dirty="0"/>
              <a:t> + r</a:t>
            </a:r>
            <a:r>
              <a:rPr lang="en-IN" baseline="-25000" dirty="0"/>
              <a:t>A,4</a:t>
            </a:r>
            <a:r>
              <a:rPr lang="en-IN" dirty="0"/>
              <a:t>+ r</a:t>
            </a:r>
            <a:r>
              <a:rPr lang="en-IN" baseline="-25000" dirty="0"/>
              <a:t>A,6 </a:t>
            </a:r>
            <a:r>
              <a:rPr lang="en-IN" dirty="0"/>
              <a:t> ) / </a:t>
            </a:r>
            <a:r>
              <a:rPr lang="en-IN" dirty="0" err="1"/>
              <a:t>n</a:t>
            </a:r>
            <a:r>
              <a:rPr lang="en-IN" baseline="-25000" dirty="0" err="1"/>
              <a:t>A</a:t>
            </a:r>
            <a:endParaRPr lang="en-IN" baseline="-25000" dirty="0"/>
          </a:p>
        </p:txBody>
      </p:sp>
      <p:sp>
        <p:nvSpPr>
          <p:cNvPr id="15" name="TextBox 14">
            <a:extLst>
              <a:ext uri="{FF2B5EF4-FFF2-40B4-BE49-F238E27FC236}">
                <a16:creationId xmlns:a16="http://schemas.microsoft.com/office/drawing/2014/main" id="{8DC16DB4-5FF4-4CD0-A8B4-B28C44E2D784}"/>
              </a:ext>
            </a:extLst>
          </p:cNvPr>
          <p:cNvSpPr txBox="1"/>
          <p:nvPr/>
        </p:nvSpPr>
        <p:spPr>
          <a:xfrm>
            <a:off x="818147" y="1082842"/>
            <a:ext cx="2671008" cy="369332"/>
          </a:xfrm>
          <a:prstGeom prst="rect">
            <a:avLst/>
          </a:prstGeom>
          <a:noFill/>
        </p:spPr>
        <p:txBody>
          <a:bodyPr wrap="square" rtlCol="0">
            <a:spAutoFit/>
          </a:bodyPr>
          <a:lstStyle/>
          <a:p>
            <a:pPr algn="ctr"/>
            <a:r>
              <a:rPr lang="en-IN" b="1" dirty="0"/>
              <a:t>A</a:t>
            </a:r>
          </a:p>
        </p:txBody>
      </p:sp>
      <p:sp>
        <p:nvSpPr>
          <p:cNvPr id="17" name="TextBox 16">
            <a:extLst>
              <a:ext uri="{FF2B5EF4-FFF2-40B4-BE49-F238E27FC236}">
                <a16:creationId xmlns:a16="http://schemas.microsoft.com/office/drawing/2014/main" id="{E5032582-EE14-4CB4-BA82-6F1A5F31B0A0}"/>
              </a:ext>
            </a:extLst>
          </p:cNvPr>
          <p:cNvSpPr txBox="1"/>
          <p:nvPr/>
        </p:nvSpPr>
        <p:spPr>
          <a:xfrm>
            <a:off x="4748466" y="1138990"/>
            <a:ext cx="2671008" cy="369332"/>
          </a:xfrm>
          <a:prstGeom prst="rect">
            <a:avLst/>
          </a:prstGeom>
          <a:noFill/>
        </p:spPr>
        <p:txBody>
          <a:bodyPr wrap="square" rtlCol="0">
            <a:spAutoFit/>
          </a:bodyPr>
          <a:lstStyle/>
          <a:p>
            <a:pPr algn="ctr"/>
            <a:r>
              <a:rPr lang="en-IN" b="1" dirty="0"/>
              <a:t>B</a:t>
            </a:r>
          </a:p>
        </p:txBody>
      </p:sp>
      <p:sp>
        <p:nvSpPr>
          <p:cNvPr id="18" name="TextBox 17">
            <a:extLst>
              <a:ext uri="{FF2B5EF4-FFF2-40B4-BE49-F238E27FC236}">
                <a16:creationId xmlns:a16="http://schemas.microsoft.com/office/drawing/2014/main" id="{4F35DBB5-21F7-40B3-81FB-D2B1D71E6FCC}"/>
              </a:ext>
            </a:extLst>
          </p:cNvPr>
          <p:cNvSpPr txBox="1"/>
          <p:nvPr/>
        </p:nvSpPr>
        <p:spPr>
          <a:xfrm>
            <a:off x="8534399" y="1098886"/>
            <a:ext cx="2671008" cy="369332"/>
          </a:xfrm>
          <a:prstGeom prst="rect">
            <a:avLst/>
          </a:prstGeom>
          <a:noFill/>
        </p:spPr>
        <p:txBody>
          <a:bodyPr wrap="square" rtlCol="0">
            <a:spAutoFit/>
          </a:bodyPr>
          <a:lstStyle/>
          <a:p>
            <a:pPr algn="ctr"/>
            <a:r>
              <a:rPr lang="en-IN" b="1" dirty="0"/>
              <a:t>C</a:t>
            </a:r>
          </a:p>
        </p:txBody>
      </p:sp>
      <p:sp>
        <p:nvSpPr>
          <p:cNvPr id="19" name="TextBox 18">
            <a:extLst>
              <a:ext uri="{FF2B5EF4-FFF2-40B4-BE49-F238E27FC236}">
                <a16:creationId xmlns:a16="http://schemas.microsoft.com/office/drawing/2014/main" id="{9C941068-7E5F-4159-B0A5-8D2A880EB27E}"/>
              </a:ext>
            </a:extLst>
          </p:cNvPr>
          <p:cNvSpPr txBox="1"/>
          <p:nvPr/>
        </p:nvSpPr>
        <p:spPr>
          <a:xfrm>
            <a:off x="4294633" y="5470359"/>
            <a:ext cx="3517119" cy="369332"/>
          </a:xfrm>
          <a:prstGeom prst="rect">
            <a:avLst/>
          </a:prstGeom>
          <a:noFill/>
        </p:spPr>
        <p:txBody>
          <a:bodyPr wrap="square" rtlCol="0">
            <a:spAutoFit/>
          </a:bodyPr>
          <a:lstStyle/>
          <a:p>
            <a:pPr algn="ctr"/>
            <a:r>
              <a:rPr lang="en-IN" dirty="0"/>
              <a:t>µ</a:t>
            </a:r>
            <a:r>
              <a:rPr lang="en-IN" baseline="-25000" dirty="0"/>
              <a:t>B</a:t>
            </a:r>
            <a:r>
              <a:rPr lang="en-IN" dirty="0"/>
              <a:t> = ( r</a:t>
            </a:r>
            <a:r>
              <a:rPr lang="en-IN" baseline="-25000" dirty="0"/>
              <a:t>B,3</a:t>
            </a:r>
            <a:r>
              <a:rPr lang="en-IN" dirty="0"/>
              <a:t> + r</a:t>
            </a:r>
            <a:r>
              <a:rPr lang="en-IN" baseline="-25000" dirty="0"/>
              <a:t>B,7</a:t>
            </a:r>
            <a:r>
              <a:rPr lang="en-IN" dirty="0"/>
              <a:t> ) / </a:t>
            </a:r>
            <a:r>
              <a:rPr lang="en-IN" dirty="0" err="1"/>
              <a:t>n</a:t>
            </a:r>
            <a:r>
              <a:rPr lang="en-IN" baseline="-25000" dirty="0" err="1"/>
              <a:t>B</a:t>
            </a:r>
            <a:endParaRPr lang="en-IN" baseline="-25000" dirty="0"/>
          </a:p>
        </p:txBody>
      </p:sp>
      <p:sp>
        <p:nvSpPr>
          <p:cNvPr id="20" name="TextBox 19">
            <a:extLst>
              <a:ext uri="{FF2B5EF4-FFF2-40B4-BE49-F238E27FC236}">
                <a16:creationId xmlns:a16="http://schemas.microsoft.com/office/drawing/2014/main" id="{DAC3879A-FECB-4C06-85CF-5BF075CCEEAA}"/>
              </a:ext>
            </a:extLst>
          </p:cNvPr>
          <p:cNvSpPr txBox="1"/>
          <p:nvPr/>
        </p:nvSpPr>
        <p:spPr>
          <a:xfrm>
            <a:off x="8513704" y="5454318"/>
            <a:ext cx="3517119" cy="369332"/>
          </a:xfrm>
          <a:prstGeom prst="rect">
            <a:avLst/>
          </a:prstGeom>
          <a:noFill/>
        </p:spPr>
        <p:txBody>
          <a:bodyPr wrap="square" rtlCol="0">
            <a:spAutoFit/>
          </a:bodyPr>
          <a:lstStyle/>
          <a:p>
            <a:r>
              <a:rPr lang="en-IN" dirty="0"/>
              <a:t>µ</a:t>
            </a:r>
            <a:r>
              <a:rPr lang="en-IN" baseline="-25000" dirty="0"/>
              <a:t>C</a:t>
            </a:r>
            <a:r>
              <a:rPr lang="en-IN" dirty="0"/>
              <a:t> = ( r</a:t>
            </a:r>
            <a:r>
              <a:rPr lang="en-IN" baseline="-25000" dirty="0"/>
              <a:t>C,2</a:t>
            </a:r>
            <a:r>
              <a:rPr lang="en-IN" dirty="0"/>
              <a:t> + r</a:t>
            </a:r>
            <a:r>
              <a:rPr lang="en-IN" baseline="-25000" dirty="0"/>
              <a:t>C,5</a:t>
            </a:r>
            <a:r>
              <a:rPr lang="en-IN" dirty="0"/>
              <a:t> ) / </a:t>
            </a:r>
            <a:r>
              <a:rPr lang="en-IN" dirty="0" err="1"/>
              <a:t>n</a:t>
            </a:r>
            <a:r>
              <a:rPr lang="en-IN" baseline="-25000" dirty="0" err="1"/>
              <a:t>C</a:t>
            </a:r>
            <a:endParaRPr lang="en-IN" baseline="-25000" dirty="0"/>
          </a:p>
        </p:txBody>
      </p:sp>
      <p:sp>
        <p:nvSpPr>
          <p:cNvPr id="22" name="TextBox 21">
            <a:extLst>
              <a:ext uri="{FF2B5EF4-FFF2-40B4-BE49-F238E27FC236}">
                <a16:creationId xmlns:a16="http://schemas.microsoft.com/office/drawing/2014/main" id="{092A2FBA-375D-4C3C-8347-432ECC36E60E}"/>
              </a:ext>
            </a:extLst>
          </p:cNvPr>
          <p:cNvSpPr txBox="1"/>
          <p:nvPr/>
        </p:nvSpPr>
        <p:spPr>
          <a:xfrm>
            <a:off x="2334126" y="264695"/>
            <a:ext cx="7603954" cy="769441"/>
          </a:xfrm>
          <a:prstGeom prst="rect">
            <a:avLst/>
          </a:prstGeom>
          <a:noFill/>
        </p:spPr>
        <p:txBody>
          <a:bodyPr wrap="square" rtlCol="0">
            <a:spAutoFit/>
          </a:bodyPr>
          <a:lstStyle/>
          <a:p>
            <a:pPr algn="ctr"/>
            <a:r>
              <a:rPr lang="en-IN" sz="4400" dirty="0">
                <a:latin typeface="+mj-lt"/>
              </a:rPr>
              <a:t>Example</a:t>
            </a:r>
          </a:p>
        </p:txBody>
      </p:sp>
    </p:spTree>
    <p:extLst>
      <p:ext uri="{BB962C8B-B14F-4D97-AF65-F5344CB8AC3E}">
        <p14:creationId xmlns:p14="http://schemas.microsoft.com/office/powerpoint/2010/main" val="3301954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6FAF-966A-4CD9-BF02-33865DE02EB8}"/>
              </a:ext>
            </a:extLst>
          </p:cNvPr>
          <p:cNvSpPr>
            <a:spLocks noGrp="1"/>
          </p:cNvSpPr>
          <p:nvPr>
            <p:ph type="title"/>
          </p:nvPr>
        </p:nvSpPr>
        <p:spPr/>
        <p:txBody>
          <a:bodyPr/>
          <a:lstStyle/>
          <a:p>
            <a:r>
              <a:rPr lang="en-IN" dirty="0"/>
              <a:t>Solutions</a:t>
            </a:r>
          </a:p>
        </p:txBody>
      </p:sp>
      <p:sp>
        <p:nvSpPr>
          <p:cNvPr id="3" name="Content Placeholder 2">
            <a:extLst>
              <a:ext uri="{FF2B5EF4-FFF2-40B4-BE49-F238E27FC236}">
                <a16:creationId xmlns:a16="http://schemas.microsoft.com/office/drawing/2014/main" id="{E2866D74-FDB5-4417-8501-0852F3A49E91}"/>
              </a:ext>
            </a:extLst>
          </p:cNvPr>
          <p:cNvSpPr>
            <a:spLocks noGrp="1"/>
          </p:cNvSpPr>
          <p:nvPr>
            <p:ph idx="1"/>
          </p:nvPr>
        </p:nvSpPr>
        <p:spPr/>
        <p:txBody>
          <a:bodyPr/>
          <a:lstStyle/>
          <a:p>
            <a:r>
              <a:rPr lang="el-GR" dirty="0"/>
              <a:t>ε</a:t>
            </a:r>
            <a:r>
              <a:rPr lang="en-IN" dirty="0"/>
              <a:t>-greedy: Pull a random arm ‘</a:t>
            </a:r>
            <a:r>
              <a:rPr lang="el-GR" dirty="0"/>
              <a:t>ε</a:t>
            </a:r>
            <a:r>
              <a:rPr lang="en-IN" dirty="0"/>
              <a:t>’ times. Pull the best arm ‘1-</a:t>
            </a:r>
            <a:r>
              <a:rPr lang="el-GR" dirty="0"/>
              <a:t> ε</a:t>
            </a:r>
            <a:r>
              <a:rPr lang="en-IN" dirty="0"/>
              <a:t>’ times</a:t>
            </a:r>
          </a:p>
          <a:p>
            <a:r>
              <a:rPr lang="en-IN" dirty="0"/>
              <a:t>Decaying </a:t>
            </a:r>
            <a:r>
              <a:rPr lang="el-GR" dirty="0"/>
              <a:t>ε</a:t>
            </a:r>
            <a:r>
              <a:rPr lang="en-IN" dirty="0"/>
              <a:t>: Same as above, except </a:t>
            </a:r>
            <a:r>
              <a:rPr lang="el-GR" dirty="0"/>
              <a:t>ε</a:t>
            </a:r>
            <a:r>
              <a:rPr lang="en-IN" dirty="0"/>
              <a:t> decays with time</a:t>
            </a:r>
          </a:p>
          <a:p>
            <a:r>
              <a:rPr lang="en-IN" dirty="0"/>
              <a:t>Pure exploration till time ‘t’, then pure exploitation</a:t>
            </a:r>
          </a:p>
          <a:p>
            <a:r>
              <a:rPr lang="en-IN" dirty="0"/>
              <a:t>Bayesian Bandits: Draw an estimation from Beta-distribution</a:t>
            </a:r>
          </a:p>
          <a:p>
            <a:r>
              <a:rPr lang="en-IN" dirty="0"/>
              <a:t>Adversarial Bandits: </a:t>
            </a:r>
          </a:p>
          <a:p>
            <a:r>
              <a:rPr lang="en-IN" dirty="0"/>
              <a:t>SoftMax: </a:t>
            </a:r>
          </a:p>
          <a:p>
            <a:r>
              <a:rPr lang="en-IN" dirty="0"/>
              <a:t>Upper Confidence Bound: </a:t>
            </a:r>
          </a:p>
        </p:txBody>
      </p:sp>
    </p:spTree>
    <p:extLst>
      <p:ext uri="{BB962C8B-B14F-4D97-AF65-F5344CB8AC3E}">
        <p14:creationId xmlns:p14="http://schemas.microsoft.com/office/powerpoint/2010/main" val="103883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BD6B65B-D314-40D4-95A6-0552C481C98B}"/>
              </a:ext>
            </a:extLst>
          </p:cNvPr>
          <p:cNvSpPr>
            <a:spLocks noGrp="1" noChangeArrowheads="1"/>
          </p:cNvSpPr>
          <p:nvPr>
            <p:ph type="title"/>
          </p:nvPr>
        </p:nvSpPr>
        <p:spPr/>
        <p:txBody>
          <a:bodyPr/>
          <a:lstStyle/>
          <a:p>
            <a:r>
              <a:rPr lang="en-US" altLang="en-US"/>
              <a:t>Multi-Armed Bandits: Minimax Approach (2)</a:t>
            </a:r>
          </a:p>
        </p:txBody>
      </p:sp>
      <p:sp>
        <p:nvSpPr>
          <p:cNvPr id="37891" name="Rectangle 3">
            <a:extLst>
              <a:ext uri="{FF2B5EF4-FFF2-40B4-BE49-F238E27FC236}">
                <a16:creationId xmlns:a16="http://schemas.microsoft.com/office/drawing/2014/main" id="{CBE7000A-61B0-4E47-99CB-64BB10F6782A}"/>
              </a:ext>
            </a:extLst>
          </p:cNvPr>
          <p:cNvSpPr>
            <a:spLocks noGrp="1" noChangeArrowheads="1"/>
          </p:cNvSpPr>
          <p:nvPr>
            <p:ph type="body" idx="1"/>
          </p:nvPr>
        </p:nvSpPr>
        <p:spPr/>
        <p:txBody>
          <a:bodyPr/>
          <a:lstStyle/>
          <a:p>
            <a:endParaRPr lang="en-US" altLang="en-US"/>
          </a:p>
          <a:p>
            <a:endParaRPr lang="en-US" altLang="en-US"/>
          </a:p>
          <a:p>
            <a:endParaRPr lang="en-US" altLang="en-US"/>
          </a:p>
          <a:p>
            <a:endParaRPr lang="en-US" altLang="en-US"/>
          </a:p>
          <a:p>
            <a:endParaRPr lang="en-US" altLang="en-US"/>
          </a:p>
          <a:p>
            <a:r>
              <a:rPr lang="en-US" altLang="en-US"/>
              <a:t>As total observations </a:t>
            </a:r>
            <a:r>
              <a:rPr lang="en-US" altLang="en-US" i="1"/>
              <a:t>n</a:t>
            </a:r>
            <a:r>
              <a:rPr lang="en-US" altLang="en-US"/>
              <a:t> becomes large:</a:t>
            </a:r>
          </a:p>
          <a:p>
            <a:pPr lvl="1"/>
            <a:r>
              <a:rPr lang="en-US" altLang="en-US"/>
              <a:t>Observed payoff tends asymptotically towards the true payoff probability</a:t>
            </a:r>
          </a:p>
          <a:p>
            <a:pPr lvl="1"/>
            <a:r>
              <a:rPr lang="en-US" altLang="en-US"/>
              <a:t>The system never completely “converges” to one best arm; only the rate of exploration tends to zero</a:t>
            </a:r>
          </a:p>
        </p:txBody>
      </p:sp>
      <p:sp>
        <p:nvSpPr>
          <p:cNvPr id="37892" name="Text Box 5">
            <a:extLst>
              <a:ext uri="{FF2B5EF4-FFF2-40B4-BE49-F238E27FC236}">
                <a16:creationId xmlns:a16="http://schemas.microsoft.com/office/drawing/2014/main" id="{37EB5325-35E7-46CC-B71C-04D9B5172C2E}"/>
              </a:ext>
            </a:extLst>
          </p:cNvPr>
          <p:cNvSpPr txBox="1">
            <a:spLocks noChangeArrowheads="1"/>
          </p:cNvSpPr>
          <p:nvPr/>
        </p:nvSpPr>
        <p:spPr bwMode="auto">
          <a:xfrm>
            <a:off x="4919663" y="2665414"/>
            <a:ext cx="1447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a:solidFill>
                  <a:srgbClr val="0033CC"/>
                </a:solidFill>
                <a:latin typeface="Times New Roman" panose="02020603050405020304" pitchFamily="18" charset="0"/>
                <a:cs typeface="Arial" panose="020B0604020202020204" pitchFamily="34" charset="0"/>
              </a:rPr>
              <a:t>Observed payoff</a:t>
            </a:r>
          </a:p>
        </p:txBody>
      </p:sp>
      <p:sp>
        <p:nvSpPr>
          <p:cNvPr id="37893" name="Text Box 6">
            <a:extLst>
              <a:ext uri="{FF2B5EF4-FFF2-40B4-BE49-F238E27FC236}">
                <a16:creationId xmlns:a16="http://schemas.microsoft.com/office/drawing/2014/main" id="{A4BFE912-EC15-4C0B-8CA5-7F579D679F9C}"/>
              </a:ext>
            </a:extLst>
          </p:cNvPr>
          <p:cNvSpPr txBox="1">
            <a:spLocks noChangeArrowheads="1"/>
          </p:cNvSpPr>
          <p:nvPr/>
        </p:nvSpPr>
        <p:spPr bwMode="auto">
          <a:xfrm>
            <a:off x="6100763" y="2665414"/>
            <a:ext cx="1905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a:solidFill>
                  <a:srgbClr val="0033CC"/>
                </a:solidFill>
                <a:latin typeface="Times New Roman" panose="02020603050405020304" pitchFamily="18" charset="0"/>
                <a:cs typeface="Arial" panose="020B0604020202020204" pitchFamily="34" charset="0"/>
              </a:rPr>
              <a:t>Factor representing uncertainty</a:t>
            </a:r>
          </a:p>
        </p:txBody>
      </p:sp>
      <p:sp>
        <p:nvSpPr>
          <p:cNvPr id="37894" name="AutoShape 7">
            <a:extLst>
              <a:ext uri="{FF2B5EF4-FFF2-40B4-BE49-F238E27FC236}">
                <a16:creationId xmlns:a16="http://schemas.microsoft.com/office/drawing/2014/main" id="{B858BFD6-B09B-459B-A6DA-72C9D131B2DA}"/>
              </a:ext>
            </a:extLst>
          </p:cNvPr>
          <p:cNvSpPr>
            <a:spLocks/>
          </p:cNvSpPr>
          <p:nvPr/>
        </p:nvSpPr>
        <p:spPr bwMode="auto">
          <a:xfrm rot="16200000">
            <a:off x="5576095" y="2379624"/>
            <a:ext cx="217487" cy="306467"/>
          </a:xfrm>
          <a:prstGeom prst="leftBrace">
            <a:avLst>
              <a:gd name="adj1" fmla="val 2433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p>
        </p:txBody>
      </p:sp>
      <p:sp>
        <p:nvSpPr>
          <p:cNvPr id="37895" name="AutoShape 8">
            <a:extLst>
              <a:ext uri="{FF2B5EF4-FFF2-40B4-BE49-F238E27FC236}">
                <a16:creationId xmlns:a16="http://schemas.microsoft.com/office/drawing/2014/main" id="{B8511D54-4F79-485F-B206-0B63871B75F4}"/>
              </a:ext>
            </a:extLst>
          </p:cNvPr>
          <p:cNvSpPr>
            <a:spLocks/>
          </p:cNvSpPr>
          <p:nvPr/>
        </p:nvSpPr>
        <p:spPr bwMode="auto">
          <a:xfrm rot="16200000">
            <a:off x="6930232" y="2366029"/>
            <a:ext cx="228600" cy="322540"/>
          </a:xfrm>
          <a:prstGeom prst="leftBrace">
            <a:avLst>
              <a:gd name="adj1" fmla="val 5758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p>
        </p:txBody>
      </p:sp>
      <p:graphicFrame>
        <p:nvGraphicFramePr>
          <p:cNvPr id="37896" name="Object 9">
            <a:extLst>
              <a:ext uri="{FF2B5EF4-FFF2-40B4-BE49-F238E27FC236}">
                <a16:creationId xmlns:a16="http://schemas.microsoft.com/office/drawing/2014/main" id="{1F10C26D-EB10-45C8-BA6E-41D57AA11342}"/>
              </a:ext>
            </a:extLst>
          </p:cNvPr>
          <p:cNvGraphicFramePr>
            <a:graphicFrameLocks noChangeAspect="1"/>
          </p:cNvGraphicFramePr>
          <p:nvPr/>
        </p:nvGraphicFramePr>
        <p:xfrm>
          <a:off x="3756025" y="1171575"/>
          <a:ext cx="4021138" cy="1231900"/>
        </p:xfrm>
        <a:graphic>
          <a:graphicData uri="http://schemas.openxmlformats.org/presentationml/2006/ole">
            <mc:AlternateContent xmlns:mc="http://schemas.openxmlformats.org/markup-compatibility/2006">
              <mc:Choice xmlns:v="urn:schemas-microsoft-com:vml" Requires="v">
                <p:oleObj spid="_x0000_s2086" name="Equation" r:id="rId4" imgW="1574800" imgH="482600" progId="Equation.3">
                  <p:embed/>
                </p:oleObj>
              </mc:Choice>
              <mc:Fallback>
                <p:oleObj name="Equation" r:id="rId4" imgW="1574800" imgH="482600" progId="Equation.3">
                  <p:embed/>
                  <p:pic>
                    <p:nvPicPr>
                      <p:cNvPr id="37896" name="Object 9">
                        <a:extLst>
                          <a:ext uri="{FF2B5EF4-FFF2-40B4-BE49-F238E27FC236}">
                            <a16:creationId xmlns:a16="http://schemas.microsoft.com/office/drawing/2014/main" id="{1F10C26D-EB10-45C8-BA6E-41D57AA113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6025" y="1171575"/>
                        <a:ext cx="4021138"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advTm="99688"/>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09A7-27B6-49B1-936C-AB243D04AEF8}"/>
              </a:ext>
            </a:extLst>
          </p:cNvPr>
          <p:cNvSpPr>
            <a:spLocks noGrp="1"/>
          </p:cNvSpPr>
          <p:nvPr>
            <p:ph type="title"/>
          </p:nvPr>
        </p:nvSpPr>
        <p:spPr/>
        <p:txBody>
          <a:bodyPr/>
          <a:lstStyle/>
          <a:p>
            <a:r>
              <a:rPr lang="en-IN" dirty="0"/>
              <a:t>Limitation of ITS</a:t>
            </a:r>
          </a:p>
        </p:txBody>
      </p:sp>
      <p:sp>
        <p:nvSpPr>
          <p:cNvPr id="3" name="Content Placeholder 2">
            <a:extLst>
              <a:ext uri="{FF2B5EF4-FFF2-40B4-BE49-F238E27FC236}">
                <a16:creationId xmlns:a16="http://schemas.microsoft.com/office/drawing/2014/main" id="{6741E125-DC7A-4432-B808-990434FB30B3}"/>
              </a:ext>
            </a:extLst>
          </p:cNvPr>
          <p:cNvSpPr>
            <a:spLocks noGrp="1"/>
          </p:cNvSpPr>
          <p:nvPr>
            <p:ph idx="1"/>
          </p:nvPr>
        </p:nvSpPr>
        <p:spPr/>
        <p:txBody>
          <a:bodyPr/>
          <a:lstStyle/>
          <a:p>
            <a:pPr>
              <a:buFont typeface="Wingdings" panose="05000000000000000000" pitchFamily="2" charset="2"/>
              <a:buChar char="Ø"/>
            </a:pPr>
            <a:r>
              <a:rPr lang="en-IN" dirty="0"/>
              <a:t> Rules based system. </a:t>
            </a:r>
          </a:p>
          <a:p>
            <a:pPr>
              <a:buFont typeface="Wingdings" panose="05000000000000000000" pitchFamily="2" charset="2"/>
              <a:buChar char="Ø"/>
            </a:pPr>
            <a:endParaRPr lang="en-IN" dirty="0"/>
          </a:p>
          <a:p>
            <a:pPr>
              <a:buFont typeface="Wingdings" panose="05000000000000000000" pitchFamily="2" charset="2"/>
              <a:buChar char="Ø"/>
            </a:pPr>
            <a:r>
              <a:rPr lang="en-IN" dirty="0"/>
              <a:t> Believes humans are predictable.  </a:t>
            </a:r>
          </a:p>
          <a:p>
            <a:pPr>
              <a:buFont typeface="Wingdings" panose="05000000000000000000" pitchFamily="2" charset="2"/>
              <a:buChar char="Ø"/>
            </a:pPr>
            <a:endParaRPr lang="en-IN" dirty="0"/>
          </a:p>
          <a:p>
            <a:pPr>
              <a:buFont typeface="Wingdings" panose="05000000000000000000" pitchFamily="2" charset="2"/>
              <a:buChar char="Ø"/>
            </a:pPr>
            <a:r>
              <a:rPr lang="en-IN" dirty="0"/>
              <a:t> Maintenance of pedagogical rules, re-categorize students in groups. </a:t>
            </a:r>
          </a:p>
          <a:p>
            <a:endParaRPr lang="en-IN" dirty="0"/>
          </a:p>
        </p:txBody>
      </p:sp>
    </p:spTree>
    <p:extLst>
      <p:ext uri="{BB962C8B-B14F-4D97-AF65-F5344CB8AC3E}">
        <p14:creationId xmlns:p14="http://schemas.microsoft.com/office/powerpoint/2010/main" val="16857025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D705-A1EA-475C-B3E7-BD831E4CA23D}"/>
              </a:ext>
            </a:extLst>
          </p:cNvPr>
          <p:cNvSpPr>
            <a:spLocks noGrp="1"/>
          </p:cNvSpPr>
          <p:nvPr>
            <p:ph type="title"/>
          </p:nvPr>
        </p:nvSpPr>
        <p:spPr/>
        <p:txBody>
          <a:bodyPr/>
          <a:lstStyle/>
          <a:p>
            <a:r>
              <a:rPr lang="en-IN" dirty="0"/>
              <a:t>Online Learning</a:t>
            </a:r>
          </a:p>
        </p:txBody>
      </p:sp>
      <p:sp>
        <p:nvSpPr>
          <p:cNvPr id="3" name="Content Placeholder 2">
            <a:extLst>
              <a:ext uri="{FF2B5EF4-FFF2-40B4-BE49-F238E27FC236}">
                <a16:creationId xmlns:a16="http://schemas.microsoft.com/office/drawing/2014/main" id="{07BF7477-5B3A-4454-8000-81387189B78E}"/>
              </a:ext>
            </a:extLst>
          </p:cNvPr>
          <p:cNvSpPr>
            <a:spLocks noGrp="1"/>
          </p:cNvSpPr>
          <p:nvPr>
            <p:ph idx="1"/>
          </p:nvPr>
        </p:nvSpPr>
        <p:spPr/>
        <p:txBody>
          <a:bodyPr>
            <a:normAutofit fontScale="92500" lnSpcReduction="10000"/>
          </a:bodyPr>
          <a:lstStyle/>
          <a:p>
            <a:r>
              <a:rPr lang="en-US" altLang="en-US" dirty="0"/>
              <a:t>Cold start</a:t>
            </a:r>
          </a:p>
          <a:p>
            <a:pPr lvl="1"/>
            <a:r>
              <a:rPr lang="en-US" altLang="en-US" dirty="0">
                <a:solidFill>
                  <a:srgbClr val="7030A0"/>
                </a:solidFill>
              </a:rPr>
              <a:t>New items or new users come to the system</a:t>
            </a:r>
          </a:p>
          <a:p>
            <a:pPr lvl="1"/>
            <a:r>
              <a:rPr lang="en-US" altLang="en-US" dirty="0">
                <a:solidFill>
                  <a:srgbClr val="7030A0"/>
                </a:solidFill>
              </a:rPr>
              <a:t>How to obtain data for new items/users (explore/exploit)</a:t>
            </a:r>
          </a:p>
          <a:p>
            <a:pPr lvl="1"/>
            <a:r>
              <a:rPr lang="en-US" altLang="en-US" dirty="0">
                <a:solidFill>
                  <a:srgbClr val="7030A0"/>
                </a:solidFill>
              </a:rPr>
              <a:t>Once data becomes available, how to quickly update the model</a:t>
            </a:r>
          </a:p>
          <a:p>
            <a:pPr lvl="2"/>
            <a:r>
              <a:rPr lang="en-US" altLang="en-US" dirty="0"/>
              <a:t>Periodic rebuild (e.g., daily): Expensive</a:t>
            </a:r>
          </a:p>
          <a:p>
            <a:pPr lvl="2"/>
            <a:r>
              <a:rPr lang="en-US" altLang="en-US" dirty="0"/>
              <a:t>Continuous online update (e.g., every minute): Cheap</a:t>
            </a:r>
          </a:p>
          <a:p>
            <a:pPr lvl="1"/>
            <a:endParaRPr lang="en-US" altLang="en-US" sz="800" dirty="0"/>
          </a:p>
          <a:p>
            <a:r>
              <a:rPr lang="en-US" altLang="en-US" dirty="0"/>
              <a:t>Concept drift</a:t>
            </a:r>
          </a:p>
          <a:p>
            <a:pPr lvl="1"/>
            <a:r>
              <a:rPr lang="en-US" altLang="en-US" dirty="0">
                <a:solidFill>
                  <a:srgbClr val="7030A0"/>
                </a:solidFill>
              </a:rPr>
              <a:t>Item popularity, user interest, mood, and user-to-item affinity may change over time</a:t>
            </a:r>
          </a:p>
          <a:p>
            <a:pPr lvl="1"/>
            <a:r>
              <a:rPr lang="en-US" altLang="en-US" dirty="0">
                <a:solidFill>
                  <a:srgbClr val="7030A0"/>
                </a:solidFill>
              </a:rPr>
              <a:t>How to track the most recent behavior</a:t>
            </a:r>
          </a:p>
          <a:p>
            <a:pPr lvl="2"/>
            <a:r>
              <a:rPr lang="en-US" altLang="en-US" dirty="0"/>
              <a:t>Down-weight old data</a:t>
            </a:r>
          </a:p>
          <a:p>
            <a:pPr lvl="1"/>
            <a:r>
              <a:rPr lang="en-US" altLang="en-US" dirty="0">
                <a:solidFill>
                  <a:srgbClr val="7030A0"/>
                </a:solidFill>
              </a:rPr>
              <a:t>How to model temporal patterns for better prediction</a:t>
            </a:r>
          </a:p>
          <a:p>
            <a:pPr lvl="2"/>
            <a:r>
              <a:rPr lang="en-US" altLang="en-US" dirty="0"/>
              <a:t>… may not need to be online if the patterns are stationary</a:t>
            </a:r>
          </a:p>
          <a:p>
            <a:endParaRPr lang="en-IN" dirty="0"/>
          </a:p>
        </p:txBody>
      </p:sp>
    </p:spTree>
    <p:extLst>
      <p:ext uri="{BB962C8B-B14F-4D97-AF65-F5344CB8AC3E}">
        <p14:creationId xmlns:p14="http://schemas.microsoft.com/office/powerpoint/2010/main" val="3839129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EFFF-A3F8-4DC5-8EE1-DECFDA43A408}"/>
              </a:ext>
            </a:extLst>
          </p:cNvPr>
          <p:cNvSpPr>
            <a:spLocks noGrp="1"/>
          </p:cNvSpPr>
          <p:nvPr>
            <p:ph type="title"/>
          </p:nvPr>
        </p:nvSpPr>
        <p:spPr/>
        <p:txBody>
          <a:bodyPr/>
          <a:lstStyle/>
          <a:p>
            <a:r>
              <a:rPr lang="en-IN" dirty="0"/>
              <a:t>Solutions</a:t>
            </a:r>
          </a:p>
        </p:txBody>
      </p:sp>
      <p:sp>
        <p:nvSpPr>
          <p:cNvPr id="3" name="Content Placeholder 2">
            <a:extLst>
              <a:ext uri="{FF2B5EF4-FFF2-40B4-BE49-F238E27FC236}">
                <a16:creationId xmlns:a16="http://schemas.microsoft.com/office/drawing/2014/main" id="{500BF449-FA4A-44E5-B78B-DCA9CDDF8C53}"/>
              </a:ext>
            </a:extLst>
          </p:cNvPr>
          <p:cNvSpPr>
            <a:spLocks noGrp="1"/>
          </p:cNvSpPr>
          <p:nvPr>
            <p:ph idx="1"/>
          </p:nvPr>
        </p:nvSpPr>
        <p:spPr/>
        <p:txBody>
          <a:bodyPr/>
          <a:lstStyle/>
          <a:p>
            <a:r>
              <a:rPr lang="en-IN" dirty="0"/>
              <a:t>Multi-Armed Bandits (For no dataset, to acquire data &amp; explore) </a:t>
            </a:r>
          </a:p>
          <a:p>
            <a:r>
              <a:rPr lang="en-IN" dirty="0"/>
              <a:t>Online Learning (Overcome cold start, temporal changes)</a:t>
            </a:r>
          </a:p>
          <a:p>
            <a:endParaRPr lang="en-IN" dirty="0"/>
          </a:p>
        </p:txBody>
      </p:sp>
    </p:spTree>
    <p:extLst>
      <p:ext uri="{BB962C8B-B14F-4D97-AF65-F5344CB8AC3E}">
        <p14:creationId xmlns:p14="http://schemas.microsoft.com/office/powerpoint/2010/main" val="19878658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F304-94B6-49A9-9929-4518561775D5}"/>
              </a:ext>
            </a:extLst>
          </p:cNvPr>
          <p:cNvSpPr>
            <a:spLocks noGrp="1"/>
          </p:cNvSpPr>
          <p:nvPr>
            <p:ph type="title"/>
          </p:nvPr>
        </p:nvSpPr>
        <p:spPr/>
        <p:txBody>
          <a:bodyPr/>
          <a:lstStyle/>
          <a:p>
            <a:r>
              <a:rPr lang="en-IN" dirty="0"/>
              <a:t>MAB for Teaching</a:t>
            </a:r>
          </a:p>
        </p:txBody>
      </p:sp>
      <p:sp>
        <p:nvSpPr>
          <p:cNvPr id="3" name="Content Placeholder 2">
            <a:extLst>
              <a:ext uri="{FF2B5EF4-FFF2-40B4-BE49-F238E27FC236}">
                <a16:creationId xmlns:a16="http://schemas.microsoft.com/office/drawing/2014/main" id="{CA9A0C05-056D-4343-8E8D-77510F0C6E40}"/>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2365965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C4F1-ADE0-4264-B177-2404D1805452}"/>
              </a:ext>
            </a:extLst>
          </p:cNvPr>
          <p:cNvSpPr>
            <a:spLocks noGrp="1"/>
          </p:cNvSpPr>
          <p:nvPr>
            <p:ph type="title"/>
          </p:nvPr>
        </p:nvSpPr>
        <p:spPr/>
        <p:txBody>
          <a:bodyPr/>
          <a:lstStyle/>
          <a:p>
            <a:r>
              <a:rPr lang="en-IN" dirty="0"/>
              <a:t>Uniform versus Normal Distribution</a:t>
            </a:r>
          </a:p>
        </p:txBody>
      </p:sp>
      <p:sp>
        <p:nvSpPr>
          <p:cNvPr id="4" name="Text Placeholder 3">
            <a:extLst>
              <a:ext uri="{FF2B5EF4-FFF2-40B4-BE49-F238E27FC236}">
                <a16:creationId xmlns:a16="http://schemas.microsoft.com/office/drawing/2014/main" id="{D821D268-F1B5-4CB6-8A7C-063C90BFD23F}"/>
              </a:ext>
            </a:extLst>
          </p:cNvPr>
          <p:cNvSpPr>
            <a:spLocks noGrp="1"/>
          </p:cNvSpPr>
          <p:nvPr>
            <p:ph type="body" idx="1"/>
          </p:nvPr>
        </p:nvSpPr>
        <p:spPr/>
        <p:txBody>
          <a:bodyPr/>
          <a:lstStyle/>
          <a:p>
            <a:r>
              <a:rPr lang="en-IN" dirty="0"/>
              <a:t>Uniform	</a:t>
            </a:r>
          </a:p>
        </p:txBody>
      </p:sp>
      <p:sp>
        <p:nvSpPr>
          <p:cNvPr id="5" name="Content Placeholder 4">
            <a:extLst>
              <a:ext uri="{FF2B5EF4-FFF2-40B4-BE49-F238E27FC236}">
                <a16:creationId xmlns:a16="http://schemas.microsoft.com/office/drawing/2014/main" id="{E186A274-17AB-41B1-807A-684EBDFD360D}"/>
              </a:ext>
            </a:extLst>
          </p:cNvPr>
          <p:cNvSpPr>
            <a:spLocks noGrp="1"/>
          </p:cNvSpPr>
          <p:nvPr>
            <p:ph sz="half" idx="2"/>
          </p:nvPr>
        </p:nvSpPr>
        <p:spPr/>
        <p:txBody>
          <a:bodyPr/>
          <a:lstStyle/>
          <a:p>
            <a:r>
              <a:rPr lang="en-IN" dirty="0"/>
              <a:t>Diagram of uniform distribution over a feature</a:t>
            </a:r>
          </a:p>
        </p:txBody>
      </p:sp>
      <p:sp>
        <p:nvSpPr>
          <p:cNvPr id="6" name="Text Placeholder 5">
            <a:extLst>
              <a:ext uri="{FF2B5EF4-FFF2-40B4-BE49-F238E27FC236}">
                <a16:creationId xmlns:a16="http://schemas.microsoft.com/office/drawing/2014/main" id="{B25CE5D8-0FB3-49BD-BCD0-0610716F4E6F}"/>
              </a:ext>
            </a:extLst>
          </p:cNvPr>
          <p:cNvSpPr>
            <a:spLocks noGrp="1"/>
          </p:cNvSpPr>
          <p:nvPr>
            <p:ph type="body" sz="quarter" idx="3"/>
          </p:nvPr>
        </p:nvSpPr>
        <p:spPr/>
        <p:txBody>
          <a:bodyPr/>
          <a:lstStyle/>
          <a:p>
            <a:r>
              <a:rPr lang="en-IN" dirty="0"/>
              <a:t>Normal</a:t>
            </a:r>
          </a:p>
        </p:txBody>
      </p:sp>
      <p:sp>
        <p:nvSpPr>
          <p:cNvPr id="7" name="Content Placeholder 6">
            <a:extLst>
              <a:ext uri="{FF2B5EF4-FFF2-40B4-BE49-F238E27FC236}">
                <a16:creationId xmlns:a16="http://schemas.microsoft.com/office/drawing/2014/main" id="{501AFBCD-8D36-4137-AA5B-522708B59444}"/>
              </a:ext>
            </a:extLst>
          </p:cNvPr>
          <p:cNvSpPr>
            <a:spLocks noGrp="1"/>
          </p:cNvSpPr>
          <p:nvPr>
            <p:ph sz="quarter" idx="4"/>
          </p:nvPr>
        </p:nvSpPr>
        <p:spPr/>
        <p:txBody>
          <a:bodyPr/>
          <a:lstStyle/>
          <a:p>
            <a:r>
              <a:rPr lang="en-IN" dirty="0"/>
              <a:t>Diagram of uniform distribution over a feature.</a:t>
            </a:r>
          </a:p>
          <a:p>
            <a:endParaRPr lang="en-IN" dirty="0"/>
          </a:p>
        </p:txBody>
      </p:sp>
    </p:spTree>
    <p:extLst>
      <p:ext uri="{BB962C8B-B14F-4D97-AF65-F5344CB8AC3E}">
        <p14:creationId xmlns:p14="http://schemas.microsoft.com/office/powerpoint/2010/main" val="1765676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11249-D35E-48F1-BCFE-EC6AD79A9275}"/>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CAA203D5-3464-426B-8DF8-4E2E87AE35C4}"/>
              </a:ext>
            </a:extLst>
          </p:cNvPr>
          <p:cNvSpPr>
            <a:spLocks noGrp="1"/>
          </p:cNvSpPr>
          <p:nvPr>
            <p:ph idx="1"/>
          </p:nvPr>
        </p:nvSpPr>
        <p:spPr/>
        <p:txBody>
          <a:bodyPr/>
          <a:lstStyle/>
          <a:p>
            <a:r>
              <a:rPr lang="en-IN" dirty="0"/>
              <a:t>Spaced learning (Repeating concepts to maximize retention)</a:t>
            </a:r>
          </a:p>
          <a:p>
            <a:r>
              <a:rPr lang="en-IN" dirty="0"/>
              <a:t>Spaced feedback (to promote flexibility, rather than questions at every level) </a:t>
            </a:r>
          </a:p>
          <a:p>
            <a:r>
              <a:rPr lang="en-IN" dirty="0"/>
              <a:t>Map feedback received to concept not understood (Need data and labelling to learn/Credit assignment problem)</a:t>
            </a:r>
          </a:p>
          <a:p>
            <a:r>
              <a:rPr lang="en-IN" dirty="0"/>
              <a:t>Making a decision and updating the model in real time is expensive and not scalable. Batch updates (</a:t>
            </a:r>
            <a:r>
              <a:rPr lang="en-IN" dirty="0" err="1"/>
              <a:t>e.g</a:t>
            </a:r>
            <a:r>
              <a:rPr lang="en-IN" dirty="0"/>
              <a:t>: every 5 minutes) is more feasible. </a:t>
            </a:r>
          </a:p>
          <a:p>
            <a:endParaRPr lang="en-IN" dirty="0"/>
          </a:p>
          <a:p>
            <a:endParaRPr lang="en-IN" dirty="0"/>
          </a:p>
        </p:txBody>
      </p:sp>
    </p:spTree>
    <p:extLst>
      <p:ext uri="{BB962C8B-B14F-4D97-AF65-F5344CB8AC3E}">
        <p14:creationId xmlns:p14="http://schemas.microsoft.com/office/powerpoint/2010/main" val="13112335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C453-8F42-473A-AF24-61F6C23376BC}"/>
              </a:ext>
            </a:extLst>
          </p:cNvPr>
          <p:cNvSpPr>
            <a:spLocks noGrp="1"/>
          </p:cNvSpPr>
          <p:nvPr>
            <p:ph type="title"/>
          </p:nvPr>
        </p:nvSpPr>
        <p:spPr/>
        <p:txBody>
          <a:bodyPr/>
          <a:lstStyle/>
          <a:p>
            <a:r>
              <a:rPr lang="en-IN" dirty="0"/>
              <a:t>Experimental Set Up</a:t>
            </a:r>
          </a:p>
        </p:txBody>
      </p:sp>
      <p:sp>
        <p:nvSpPr>
          <p:cNvPr id="3" name="Content Placeholder 2">
            <a:extLst>
              <a:ext uri="{FF2B5EF4-FFF2-40B4-BE49-F238E27FC236}">
                <a16:creationId xmlns:a16="http://schemas.microsoft.com/office/drawing/2014/main" id="{20198722-FF73-4979-9F49-8374D8EB2399}"/>
              </a:ext>
            </a:extLst>
          </p:cNvPr>
          <p:cNvSpPr>
            <a:spLocks noGrp="1"/>
          </p:cNvSpPr>
          <p:nvPr>
            <p:ph idx="1"/>
          </p:nvPr>
        </p:nvSpPr>
        <p:spPr/>
        <p:txBody>
          <a:bodyPr>
            <a:normAutofit/>
          </a:bodyPr>
          <a:lstStyle/>
          <a:p>
            <a:r>
              <a:rPr lang="en-IN" dirty="0"/>
              <a:t>Dataset</a:t>
            </a:r>
          </a:p>
          <a:p>
            <a:pPr lvl="1"/>
            <a:r>
              <a:rPr lang="en-IN" dirty="0"/>
              <a:t>Courses</a:t>
            </a:r>
          </a:p>
          <a:p>
            <a:pPr lvl="1"/>
            <a:r>
              <a:rPr lang="en-IN" dirty="0"/>
              <a:t>Student Context</a:t>
            </a:r>
          </a:p>
          <a:p>
            <a:pPr lvl="1"/>
            <a:r>
              <a:rPr lang="en-IN" dirty="0"/>
              <a:t>Content Context</a:t>
            </a:r>
          </a:p>
          <a:p>
            <a:r>
              <a:rPr lang="en-IN" dirty="0"/>
              <a:t>Simulated Environment</a:t>
            </a:r>
          </a:p>
          <a:p>
            <a:pPr lvl="1"/>
            <a:r>
              <a:rPr lang="en-IN" dirty="0"/>
              <a:t>Student View</a:t>
            </a:r>
          </a:p>
          <a:p>
            <a:pPr lvl="1"/>
            <a:r>
              <a:rPr lang="en-IN" dirty="0"/>
              <a:t>Learning Algorithm</a:t>
            </a:r>
          </a:p>
          <a:p>
            <a:r>
              <a:rPr lang="en-IN" dirty="0"/>
              <a:t>Hyper-parameter tuning</a:t>
            </a:r>
          </a:p>
          <a:p>
            <a:pPr lvl="1"/>
            <a:r>
              <a:rPr lang="en-IN" dirty="0"/>
              <a:t>Optimal </a:t>
            </a:r>
            <a:r>
              <a:rPr lang="el-GR" dirty="0"/>
              <a:t>α</a:t>
            </a:r>
            <a:endParaRPr lang="en-IN" dirty="0"/>
          </a:p>
          <a:p>
            <a:pPr lvl="1"/>
            <a:r>
              <a:rPr lang="en-IN" dirty="0"/>
              <a:t>Optimal Confidence Threshold ( C ) </a:t>
            </a:r>
          </a:p>
          <a:p>
            <a:endParaRPr lang="en-IN" dirty="0"/>
          </a:p>
        </p:txBody>
      </p:sp>
    </p:spTree>
    <p:extLst>
      <p:ext uri="{BB962C8B-B14F-4D97-AF65-F5344CB8AC3E}">
        <p14:creationId xmlns:p14="http://schemas.microsoft.com/office/powerpoint/2010/main" val="628782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BBF9-F8DF-4379-B9BF-432E42ABADB0}"/>
              </a:ext>
            </a:extLst>
          </p:cNvPr>
          <p:cNvSpPr>
            <a:spLocks noGrp="1"/>
          </p:cNvSpPr>
          <p:nvPr>
            <p:ph type="title"/>
          </p:nvPr>
        </p:nvSpPr>
        <p:spPr/>
        <p:txBody>
          <a:bodyPr/>
          <a:lstStyle/>
          <a:p>
            <a:r>
              <a:rPr lang="en-IN" dirty="0"/>
              <a:t>Sequence Diagram showing all interactions</a:t>
            </a:r>
          </a:p>
        </p:txBody>
      </p:sp>
      <p:sp>
        <p:nvSpPr>
          <p:cNvPr id="3" name="Content Placeholder 2">
            <a:extLst>
              <a:ext uri="{FF2B5EF4-FFF2-40B4-BE49-F238E27FC236}">
                <a16:creationId xmlns:a16="http://schemas.microsoft.com/office/drawing/2014/main" id="{4C010122-3A7B-4F5A-9D5C-91B75629AE2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78885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3BD4-789F-4542-8B16-FCFCC571DB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85A25F-9FB9-446C-9DC3-6880071D7D2B}"/>
              </a:ext>
            </a:extLst>
          </p:cNvPr>
          <p:cNvSpPr>
            <a:spLocks noGrp="1"/>
          </p:cNvSpPr>
          <p:nvPr>
            <p:ph idx="1"/>
          </p:nvPr>
        </p:nvSpPr>
        <p:spPr/>
        <p:txBody>
          <a:bodyPr/>
          <a:lstStyle/>
          <a:p>
            <a:r>
              <a:rPr lang="en-IN" dirty="0"/>
              <a:t>Rounds </a:t>
            </a:r>
          </a:p>
          <a:p>
            <a:r>
              <a:rPr lang="en-IN" dirty="0"/>
              <a:t>Payoff (if you are using)</a:t>
            </a:r>
          </a:p>
          <a:p>
            <a:r>
              <a:rPr lang="en-IN" dirty="0"/>
              <a:t>Reward</a:t>
            </a:r>
          </a:p>
        </p:txBody>
      </p:sp>
    </p:spTree>
    <p:extLst>
      <p:ext uri="{BB962C8B-B14F-4D97-AF65-F5344CB8AC3E}">
        <p14:creationId xmlns:p14="http://schemas.microsoft.com/office/powerpoint/2010/main" val="1656665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4568-946C-4E79-AFF5-392B2AF6804E}"/>
              </a:ext>
            </a:extLst>
          </p:cNvPr>
          <p:cNvSpPr>
            <a:spLocks noGrp="1"/>
          </p:cNvSpPr>
          <p:nvPr>
            <p:ph type="title"/>
          </p:nvPr>
        </p:nvSpPr>
        <p:spPr/>
        <p:txBody>
          <a:bodyPr/>
          <a:lstStyle/>
          <a:p>
            <a:r>
              <a:rPr lang="en-IN" dirty="0"/>
              <a:t>Contextual Bandits in Adaptive Teaching</a:t>
            </a:r>
          </a:p>
        </p:txBody>
      </p:sp>
      <p:sp>
        <p:nvSpPr>
          <p:cNvPr id="3" name="Content Placeholder 2">
            <a:extLst>
              <a:ext uri="{FF2B5EF4-FFF2-40B4-BE49-F238E27FC236}">
                <a16:creationId xmlns:a16="http://schemas.microsoft.com/office/drawing/2014/main" id="{E69B653B-6F03-4D5E-86B8-98E15F084CEA}"/>
              </a:ext>
            </a:extLst>
          </p:cNvPr>
          <p:cNvSpPr>
            <a:spLocks noGrp="1"/>
          </p:cNvSpPr>
          <p:nvPr>
            <p:ph idx="1"/>
          </p:nvPr>
        </p:nvSpPr>
        <p:spPr/>
        <p:txBody>
          <a:bodyPr/>
          <a:lstStyle/>
          <a:p>
            <a:r>
              <a:rPr lang="en-IN" dirty="0"/>
              <a:t>Context = Features</a:t>
            </a:r>
          </a:p>
          <a:p>
            <a:r>
              <a:rPr lang="en-IN" dirty="0"/>
              <a:t>Model correlation through covariance/features</a:t>
            </a:r>
          </a:p>
          <a:p>
            <a:pPr lvl="1"/>
            <a:r>
              <a:rPr lang="en-IN" dirty="0"/>
              <a:t>Input: Student preference vector + Content items properties</a:t>
            </a:r>
          </a:p>
          <a:p>
            <a:pPr lvl="1"/>
            <a:r>
              <a:rPr lang="en-IN" dirty="0"/>
              <a:t>Output: Mean and upper confidence bound of the content item based what we learnt so far. </a:t>
            </a:r>
          </a:p>
          <a:p>
            <a:r>
              <a:rPr lang="en-IN" dirty="0"/>
              <a:t>Rate content items to find one that would maximize rewards. </a:t>
            </a:r>
          </a:p>
          <a:p>
            <a:r>
              <a:rPr lang="en-IN" dirty="0"/>
              <a:t>Update the model based on students feedback/response</a:t>
            </a:r>
          </a:p>
        </p:txBody>
      </p:sp>
    </p:spTree>
    <p:extLst>
      <p:ext uri="{BB962C8B-B14F-4D97-AF65-F5344CB8AC3E}">
        <p14:creationId xmlns:p14="http://schemas.microsoft.com/office/powerpoint/2010/main" val="32057405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2F05-7620-4212-96AC-0073875728E3}"/>
              </a:ext>
            </a:extLst>
          </p:cNvPr>
          <p:cNvSpPr>
            <a:spLocks noGrp="1"/>
          </p:cNvSpPr>
          <p:nvPr>
            <p:ph type="title"/>
          </p:nvPr>
        </p:nvSpPr>
        <p:spPr/>
        <p:txBody>
          <a:bodyPr/>
          <a:lstStyle/>
          <a:p>
            <a:r>
              <a:rPr lang="en-IN" dirty="0"/>
              <a:t>Assumptions</a:t>
            </a:r>
          </a:p>
        </p:txBody>
      </p:sp>
      <p:sp>
        <p:nvSpPr>
          <p:cNvPr id="3" name="Content Placeholder 2">
            <a:extLst>
              <a:ext uri="{FF2B5EF4-FFF2-40B4-BE49-F238E27FC236}">
                <a16:creationId xmlns:a16="http://schemas.microsoft.com/office/drawing/2014/main" id="{15895225-48AB-4F66-8101-CCAF27F61604}"/>
              </a:ext>
            </a:extLst>
          </p:cNvPr>
          <p:cNvSpPr>
            <a:spLocks noGrp="1"/>
          </p:cNvSpPr>
          <p:nvPr>
            <p:ph idx="1"/>
          </p:nvPr>
        </p:nvSpPr>
        <p:spPr/>
        <p:txBody>
          <a:bodyPr/>
          <a:lstStyle/>
          <a:p>
            <a:r>
              <a:rPr lang="en-IN" dirty="0"/>
              <a:t>Dataset is representative of students. </a:t>
            </a:r>
          </a:p>
          <a:p>
            <a:endParaRPr lang="en-IN" dirty="0"/>
          </a:p>
        </p:txBody>
      </p:sp>
    </p:spTree>
    <p:extLst>
      <p:ext uri="{BB962C8B-B14F-4D97-AF65-F5344CB8AC3E}">
        <p14:creationId xmlns:p14="http://schemas.microsoft.com/office/powerpoint/2010/main" val="674368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8ACE-9DCF-4DEE-89D2-1B5000DC0F86}"/>
              </a:ext>
            </a:extLst>
          </p:cNvPr>
          <p:cNvSpPr>
            <a:spLocks noGrp="1"/>
          </p:cNvSpPr>
          <p:nvPr>
            <p:ph type="title"/>
          </p:nvPr>
        </p:nvSpPr>
        <p:spPr/>
        <p:txBody>
          <a:bodyPr/>
          <a:lstStyle/>
          <a:p>
            <a:r>
              <a:rPr lang="en-IN" dirty="0"/>
              <a:t>Machine Learning meets ITS</a:t>
            </a:r>
          </a:p>
        </p:txBody>
      </p:sp>
      <p:sp>
        <p:nvSpPr>
          <p:cNvPr id="3" name="Content Placeholder 2">
            <a:extLst>
              <a:ext uri="{FF2B5EF4-FFF2-40B4-BE49-F238E27FC236}">
                <a16:creationId xmlns:a16="http://schemas.microsoft.com/office/drawing/2014/main" id="{8887A284-FC92-4B5C-AA34-CEF63BEA6654}"/>
              </a:ext>
            </a:extLst>
          </p:cNvPr>
          <p:cNvSpPr>
            <a:spLocks noGrp="1"/>
          </p:cNvSpPr>
          <p:nvPr>
            <p:ph idx="1"/>
          </p:nvPr>
        </p:nvSpPr>
        <p:spPr/>
        <p:txBody>
          <a:bodyPr/>
          <a:lstStyle/>
          <a:p>
            <a:pPr>
              <a:buFont typeface="Wingdings" panose="05000000000000000000" pitchFamily="2" charset="2"/>
              <a:buChar char="Ø"/>
            </a:pPr>
            <a:r>
              <a:rPr lang="en-IN" dirty="0"/>
              <a:t> Overcomes all limitation of ITS.</a:t>
            </a:r>
          </a:p>
          <a:p>
            <a:pPr marL="0" indent="0">
              <a:buNone/>
            </a:pPr>
            <a:endParaRPr lang="en-IN" dirty="0"/>
          </a:p>
          <a:p>
            <a:pPr>
              <a:buFont typeface="Wingdings" panose="05000000000000000000" pitchFamily="2" charset="2"/>
              <a:buChar char="Ø"/>
            </a:pPr>
            <a:r>
              <a:rPr lang="en-IN" dirty="0"/>
              <a:t> Personalize learning actions based on interaction with a student.</a:t>
            </a:r>
          </a:p>
          <a:p>
            <a:pPr>
              <a:buFont typeface="Wingdings" panose="05000000000000000000" pitchFamily="2" charset="2"/>
              <a:buChar char="Ø"/>
            </a:pPr>
            <a:endParaRPr lang="en-IN" dirty="0"/>
          </a:p>
          <a:p>
            <a:pPr>
              <a:buFont typeface="Wingdings" panose="05000000000000000000" pitchFamily="2" charset="2"/>
              <a:buChar char="Ø"/>
            </a:pPr>
            <a:r>
              <a:rPr lang="en-IN" dirty="0"/>
              <a:t> Always learning.  </a:t>
            </a:r>
          </a:p>
          <a:p>
            <a:pPr>
              <a:buFont typeface="Wingdings" panose="05000000000000000000" pitchFamily="2" charset="2"/>
              <a:buChar char="Ø"/>
            </a:pPr>
            <a:endParaRPr lang="en-IN" dirty="0"/>
          </a:p>
          <a:p>
            <a:endParaRPr lang="en-IN" dirty="0"/>
          </a:p>
          <a:p>
            <a:endParaRPr lang="en-IN" dirty="0"/>
          </a:p>
        </p:txBody>
      </p:sp>
    </p:spTree>
    <p:extLst>
      <p:ext uri="{BB962C8B-B14F-4D97-AF65-F5344CB8AC3E}">
        <p14:creationId xmlns:p14="http://schemas.microsoft.com/office/powerpoint/2010/main" val="655809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AF04-5DE1-4B19-B92A-AC2A87AA8B3B}"/>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537AB2B9-F61D-4C39-AF9C-DCCA7C7EB7BE}"/>
              </a:ext>
            </a:extLst>
          </p:cNvPr>
          <p:cNvSpPr>
            <a:spLocks noGrp="1"/>
          </p:cNvSpPr>
          <p:nvPr>
            <p:ph idx="1"/>
          </p:nvPr>
        </p:nvSpPr>
        <p:spPr/>
        <p:txBody>
          <a:bodyPr/>
          <a:lstStyle/>
          <a:p>
            <a:r>
              <a:rPr lang="en-IN" dirty="0"/>
              <a:t>Context = Features</a:t>
            </a:r>
          </a:p>
          <a:p>
            <a:r>
              <a:rPr lang="en-IN" dirty="0"/>
              <a:t>Student Context</a:t>
            </a:r>
          </a:p>
          <a:p>
            <a:r>
              <a:rPr lang="en-IN" dirty="0"/>
              <a:t>Context </a:t>
            </a:r>
            <a:r>
              <a:rPr lang="en-IN" dirty="0" err="1"/>
              <a:t>Context</a:t>
            </a:r>
            <a:endParaRPr lang="en-IN" dirty="0"/>
          </a:p>
          <a:p>
            <a:r>
              <a:rPr lang="en-IN" dirty="0"/>
              <a:t>How could we collect context in real world ? </a:t>
            </a:r>
          </a:p>
          <a:p>
            <a:pPr lvl="1"/>
            <a:r>
              <a:rPr lang="en-IN" dirty="0"/>
              <a:t>Dynamic Feature Collection</a:t>
            </a:r>
          </a:p>
          <a:p>
            <a:pPr lvl="1"/>
            <a:r>
              <a:rPr lang="en-IN" dirty="0"/>
              <a:t>Scientific Experimental Set Up </a:t>
            </a:r>
          </a:p>
          <a:p>
            <a:pPr lvl="1"/>
            <a:r>
              <a:rPr lang="en-IN" dirty="0"/>
              <a:t>Surveys</a:t>
            </a:r>
          </a:p>
        </p:txBody>
      </p:sp>
    </p:spTree>
    <p:extLst>
      <p:ext uri="{BB962C8B-B14F-4D97-AF65-F5344CB8AC3E}">
        <p14:creationId xmlns:p14="http://schemas.microsoft.com/office/powerpoint/2010/main" val="7783168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C7886-CA10-425A-936E-9FB67D8D7F0A}"/>
              </a:ext>
            </a:extLst>
          </p:cNvPr>
          <p:cNvSpPr>
            <a:spLocks noGrp="1"/>
          </p:cNvSpPr>
          <p:nvPr>
            <p:ph type="title"/>
          </p:nvPr>
        </p:nvSpPr>
        <p:spPr/>
        <p:txBody>
          <a:bodyPr/>
          <a:lstStyle/>
          <a:p>
            <a:r>
              <a:rPr lang="en-IN" dirty="0"/>
              <a:t>Evaluation</a:t>
            </a:r>
          </a:p>
        </p:txBody>
      </p:sp>
      <p:sp>
        <p:nvSpPr>
          <p:cNvPr id="3" name="Content Placeholder 2">
            <a:extLst>
              <a:ext uri="{FF2B5EF4-FFF2-40B4-BE49-F238E27FC236}">
                <a16:creationId xmlns:a16="http://schemas.microsoft.com/office/drawing/2014/main" id="{76DA61BD-5BC8-4601-8C64-6DDCF5C9F113}"/>
              </a:ext>
            </a:extLst>
          </p:cNvPr>
          <p:cNvSpPr>
            <a:spLocks noGrp="1"/>
          </p:cNvSpPr>
          <p:nvPr>
            <p:ph idx="1"/>
          </p:nvPr>
        </p:nvSpPr>
        <p:spPr/>
        <p:txBody>
          <a:bodyPr/>
          <a:lstStyle/>
          <a:p>
            <a:r>
              <a:rPr lang="en-IN" dirty="0"/>
              <a:t>How do you evaluate your algorithm when </a:t>
            </a:r>
          </a:p>
          <a:p>
            <a:pPr lvl="1"/>
            <a:r>
              <a:rPr lang="en-IN" dirty="0"/>
              <a:t>No pre-existing labelled dataset</a:t>
            </a:r>
          </a:p>
          <a:p>
            <a:pPr lvl="1"/>
            <a:r>
              <a:rPr lang="en-IN" dirty="0"/>
              <a:t>No pre-existing benchmark algorithms. </a:t>
            </a:r>
          </a:p>
          <a:p>
            <a:r>
              <a:rPr lang="en-IN" dirty="0"/>
              <a:t>Train / Test split ? </a:t>
            </a:r>
          </a:p>
        </p:txBody>
      </p:sp>
    </p:spTree>
    <p:extLst>
      <p:ext uri="{BB962C8B-B14F-4D97-AF65-F5344CB8AC3E}">
        <p14:creationId xmlns:p14="http://schemas.microsoft.com/office/powerpoint/2010/main" val="1028995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7615B-BD35-4124-AFD8-838EF8DE7A9A}"/>
              </a:ext>
            </a:extLst>
          </p:cNvPr>
          <p:cNvSpPr>
            <a:spLocks noGrp="1"/>
          </p:cNvSpPr>
          <p:nvPr>
            <p:ph type="title"/>
          </p:nvPr>
        </p:nvSpPr>
        <p:spPr/>
        <p:txBody>
          <a:bodyPr/>
          <a:lstStyle/>
          <a:p>
            <a:r>
              <a:rPr lang="en-IN" dirty="0"/>
              <a:t>Contribution</a:t>
            </a:r>
          </a:p>
        </p:txBody>
      </p:sp>
      <p:sp>
        <p:nvSpPr>
          <p:cNvPr id="3" name="Content Placeholder 2">
            <a:extLst>
              <a:ext uri="{FF2B5EF4-FFF2-40B4-BE49-F238E27FC236}">
                <a16:creationId xmlns:a16="http://schemas.microsoft.com/office/drawing/2014/main" id="{CE00C51B-5722-44FC-ADC2-D12050D22D14}"/>
              </a:ext>
            </a:extLst>
          </p:cNvPr>
          <p:cNvSpPr>
            <a:spLocks noGrp="1"/>
          </p:cNvSpPr>
          <p:nvPr>
            <p:ph idx="1"/>
          </p:nvPr>
        </p:nvSpPr>
        <p:spPr/>
        <p:txBody>
          <a:bodyPr/>
          <a:lstStyle/>
          <a:p>
            <a:r>
              <a:rPr lang="en-IN" dirty="0"/>
              <a:t>A learning algorithm, which could adapt based on student's feedback to help them learn effectively. </a:t>
            </a:r>
          </a:p>
          <a:p>
            <a:pPr marL="0" indent="0">
              <a:buNone/>
            </a:pPr>
            <a:endParaRPr lang="en-IN" dirty="0"/>
          </a:p>
          <a:p>
            <a:r>
              <a:rPr lang="en-IN" dirty="0"/>
              <a:t>Allow students to skip topics they are unlikely to understand.</a:t>
            </a:r>
          </a:p>
          <a:p>
            <a:endParaRPr lang="en-IN" dirty="0"/>
          </a:p>
          <a:p>
            <a:endParaRPr lang="en-IN" dirty="0"/>
          </a:p>
        </p:txBody>
      </p:sp>
    </p:spTree>
    <p:extLst>
      <p:ext uri="{BB962C8B-B14F-4D97-AF65-F5344CB8AC3E}">
        <p14:creationId xmlns:p14="http://schemas.microsoft.com/office/powerpoint/2010/main" val="9135620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7|4"/>
</p:tagLst>
</file>

<file path=ppt/tags/tag2.xml><?xml version="1.0" encoding="utf-8"?>
<p:tagLst xmlns:a="http://schemas.openxmlformats.org/drawingml/2006/main" xmlns:r="http://schemas.openxmlformats.org/officeDocument/2006/relationships" xmlns:p="http://schemas.openxmlformats.org/presentationml/2006/main">
  <p:tag name="TIMING" val="|13.7|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2642</TotalTime>
  <Words>5309</Words>
  <Application>Microsoft Office PowerPoint</Application>
  <PresentationFormat>Widescreen</PresentationFormat>
  <Paragraphs>854</Paragraphs>
  <Slides>81</Slides>
  <Notes>39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5" baseType="lpstr">
      <vt:lpstr>等线</vt:lpstr>
      <vt:lpstr>MS PGothic</vt:lpstr>
      <vt:lpstr>Arial</vt:lpstr>
      <vt:lpstr>Arial Unicode MS</vt:lpstr>
      <vt:lpstr>Calibri</vt:lpstr>
      <vt:lpstr>Calibri Light</vt:lpstr>
      <vt:lpstr>Cambria Math</vt:lpstr>
      <vt:lpstr>Lucida Grande</vt:lpstr>
      <vt:lpstr>Times</vt:lpstr>
      <vt:lpstr>Times New Roman</vt:lpstr>
      <vt:lpstr>Verdana</vt:lpstr>
      <vt:lpstr>Wingdings</vt:lpstr>
      <vt:lpstr>Office Theme</vt:lpstr>
      <vt:lpstr>Equation</vt:lpstr>
      <vt:lpstr>Guidelines</vt:lpstr>
      <vt:lpstr>Adaptive Teaching </vt:lpstr>
      <vt:lpstr>Outline</vt:lpstr>
      <vt:lpstr>Outline</vt:lpstr>
      <vt:lpstr>Challenges in Education</vt:lpstr>
      <vt:lpstr>Intelligent Tutoring Systems (ITS)</vt:lpstr>
      <vt:lpstr>Limitation of ITS</vt:lpstr>
      <vt:lpstr>Machine Learning meets ITS</vt:lpstr>
      <vt:lpstr>Contribution</vt:lpstr>
      <vt:lpstr>Outline</vt:lpstr>
      <vt:lpstr>Preliminaries</vt:lpstr>
      <vt:lpstr>Multi-Armed Bandits (MAB)</vt:lpstr>
      <vt:lpstr>Multi-Armed Bandits: (MAB)</vt:lpstr>
      <vt:lpstr>Exploration – Exploitation Tradeoff</vt:lpstr>
      <vt:lpstr>Upper Confidence Bound (UCB)</vt:lpstr>
      <vt:lpstr>UCB: Example</vt:lpstr>
      <vt:lpstr>Limitations of MAB</vt:lpstr>
      <vt:lpstr>Contextual Bandits</vt:lpstr>
      <vt:lpstr>Personalized News Recommendation</vt:lpstr>
      <vt:lpstr>   Explore-Exploit</vt:lpstr>
      <vt:lpstr>Clinical Decision Making</vt:lpstr>
      <vt:lpstr>Adaptive Assessment</vt:lpstr>
      <vt:lpstr>Contextual Bandits (CB)</vt:lpstr>
      <vt:lpstr>Linear UCB (LinUCB)</vt:lpstr>
      <vt:lpstr>Outline</vt:lpstr>
      <vt:lpstr>Adaptive Teaching with CB</vt:lpstr>
      <vt:lpstr>PowerPoint Presentation</vt:lpstr>
      <vt:lpstr>PowerPoint Presentation</vt:lpstr>
      <vt:lpstr>Skip Topics</vt:lpstr>
      <vt:lpstr>Skip Topics</vt:lpstr>
      <vt:lpstr>Outline</vt:lpstr>
      <vt:lpstr>Dataset</vt:lpstr>
      <vt:lpstr>Courses</vt:lpstr>
      <vt:lpstr>Cone of Learning </vt:lpstr>
      <vt:lpstr>Student Context</vt:lpstr>
      <vt:lpstr>Student Context: An example</vt:lpstr>
      <vt:lpstr>Content Context</vt:lpstr>
      <vt:lpstr>Content Context: An example</vt:lpstr>
      <vt:lpstr>Outline</vt:lpstr>
      <vt:lpstr>Experiments</vt:lpstr>
      <vt:lpstr>Student View</vt:lpstr>
      <vt:lpstr>Learning Algorithm</vt:lpstr>
      <vt:lpstr>Hyper-parameter tuning </vt:lpstr>
      <vt:lpstr>Optimal α</vt:lpstr>
      <vt:lpstr>Confidence Threshold ( C ) </vt:lpstr>
      <vt:lpstr>Optimal Confidence Threshold </vt:lpstr>
      <vt:lpstr>Outline</vt:lpstr>
      <vt:lpstr>Results</vt:lpstr>
      <vt:lpstr>Learning Algorithm – No Skipping</vt:lpstr>
      <vt:lpstr>Learning Algorithm – With Skipping</vt:lpstr>
      <vt:lpstr>Learning Algorithm - Scalability</vt:lpstr>
      <vt:lpstr>Outline</vt:lpstr>
      <vt:lpstr>Technical Challenges</vt:lpstr>
      <vt:lpstr>Solutions</vt:lpstr>
      <vt:lpstr>Future Work </vt:lpstr>
      <vt:lpstr>Conclusion</vt:lpstr>
      <vt:lpstr>PowerPoint Presentation</vt:lpstr>
      <vt:lpstr>Adaptive Teaching</vt:lpstr>
      <vt:lpstr>About Me</vt:lpstr>
      <vt:lpstr>Outline</vt:lpstr>
      <vt:lpstr>OpenStax Tutor</vt:lpstr>
      <vt:lpstr>Realizeit </vt:lpstr>
      <vt:lpstr>Challenges for</vt:lpstr>
      <vt:lpstr>Multi-Armed Bandits</vt:lpstr>
      <vt:lpstr>Why MAB ?</vt:lpstr>
      <vt:lpstr>Explore - Exploit</vt:lpstr>
      <vt:lpstr>PowerPoint Presentation</vt:lpstr>
      <vt:lpstr>Solutions</vt:lpstr>
      <vt:lpstr>Multi-Armed Bandits: Minimax Approach (2)</vt:lpstr>
      <vt:lpstr>Online Learning</vt:lpstr>
      <vt:lpstr>Solutions</vt:lpstr>
      <vt:lpstr>MAB for Teaching</vt:lpstr>
      <vt:lpstr>Uniform versus Normal Distribution</vt:lpstr>
      <vt:lpstr>Future Work</vt:lpstr>
      <vt:lpstr>Experimental Set Up</vt:lpstr>
      <vt:lpstr>Sequence Diagram showing all interactions</vt:lpstr>
      <vt:lpstr>PowerPoint Presentation</vt:lpstr>
      <vt:lpstr>Contextual Bandits in Adaptive Teaching</vt:lpstr>
      <vt:lpstr>Assumptions</vt:lpstr>
      <vt:lpstr>Context</vt:lpstr>
      <vt:lpstr>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Guidelines</dc:title>
  <dc:creator>Aazim Lakhani</dc:creator>
  <cp:lastModifiedBy>Aazim Lakhani</cp:lastModifiedBy>
  <cp:revision>40</cp:revision>
  <dcterms:created xsi:type="dcterms:W3CDTF">2018-12-06T00:38:01Z</dcterms:created>
  <dcterms:modified xsi:type="dcterms:W3CDTF">2018-12-07T22:10:08Z</dcterms:modified>
</cp:coreProperties>
</file>